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537" r:id="rId2"/>
    <p:sldId id="860" r:id="rId3"/>
    <p:sldId id="827" r:id="rId4"/>
    <p:sldId id="842" r:id="rId5"/>
    <p:sldId id="843" r:id="rId6"/>
    <p:sldId id="844" r:id="rId7"/>
    <p:sldId id="845" r:id="rId8"/>
    <p:sldId id="846" r:id="rId9"/>
    <p:sldId id="847" r:id="rId10"/>
    <p:sldId id="856" r:id="rId11"/>
    <p:sldId id="841" r:id="rId12"/>
    <p:sldId id="848" r:id="rId13"/>
    <p:sldId id="849" r:id="rId14"/>
    <p:sldId id="850" r:id="rId15"/>
    <p:sldId id="835" r:id="rId16"/>
    <p:sldId id="797" r:id="rId17"/>
    <p:sldId id="799" r:id="rId18"/>
    <p:sldId id="796" r:id="rId19"/>
    <p:sldId id="840" r:id="rId20"/>
    <p:sldId id="804" r:id="rId21"/>
    <p:sldId id="851" r:id="rId22"/>
    <p:sldId id="819" r:id="rId23"/>
    <p:sldId id="836" r:id="rId24"/>
    <p:sldId id="806" r:id="rId25"/>
    <p:sldId id="826" r:id="rId26"/>
    <p:sldId id="773" r:id="rId27"/>
    <p:sldId id="752" r:id="rId28"/>
    <p:sldId id="814" r:id="rId29"/>
    <p:sldId id="815" r:id="rId30"/>
    <p:sldId id="837" r:id="rId31"/>
    <p:sldId id="774" r:id="rId32"/>
    <p:sldId id="829" r:id="rId33"/>
    <p:sldId id="816" r:id="rId34"/>
    <p:sldId id="817" r:id="rId35"/>
    <p:sldId id="852" r:id="rId36"/>
    <p:sldId id="853" r:id="rId37"/>
    <p:sldId id="854" r:id="rId38"/>
    <p:sldId id="855" r:id="rId39"/>
    <p:sldId id="828" r:id="rId40"/>
    <p:sldId id="839" r:id="rId41"/>
    <p:sldId id="772" r:id="rId42"/>
    <p:sldId id="858" r:id="rId43"/>
    <p:sldId id="859" r:id="rId4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0000CC"/>
    <a:srgbClr val="990000"/>
    <a:srgbClr val="FF6600"/>
    <a:srgbClr val="FF0066"/>
    <a:srgbClr val="FF9933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 autoAdjust="0"/>
    <p:restoredTop sz="95668" autoAdjust="0"/>
  </p:normalViewPr>
  <p:slideViewPr>
    <p:cSldViewPr>
      <p:cViewPr varScale="1">
        <p:scale>
          <a:sx n="131" d="100"/>
          <a:sy n="131" d="100"/>
        </p:scale>
        <p:origin x="5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064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99300" cy="5110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n-GB" b="1">
                <a:latin typeface="+mn-lt"/>
              </a:rPr>
              <a:t>Modelling infectious disease epidemiology - Neil Ferguson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1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1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19B32-FB38-441E-A384-88DB72ABA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50180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Header Placeholder 2764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52" tIns="48327" rIns="96652" bIns="48327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  <p:sp>
        <p:nvSpPr>
          <p:cNvPr id="27651" name="Date Placeholder 27650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629" y="0"/>
            <a:ext cx="3075131" cy="5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52" tIns="48327" rIns="96652" bIns="48327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C3865FED-1965-4CD6-83F4-8860A7AE6539}" type="datetime1">
              <a:rPr lang="en-GB" smtClean="0"/>
              <a:t>12/10/2017</a:t>
            </a:fld>
            <a:endParaRPr lang="en-GB"/>
          </a:p>
        </p:txBody>
      </p:sp>
      <p:sp>
        <p:nvSpPr>
          <p:cNvPr id="43012" name="Rectangle 27651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8100" cy="3838575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Notes Placeholder 410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652" tIns="48327" rIns="96652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  <a:endParaRPr lang="en-US" noProof="0"/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654" name="Footer Placeholder 27653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52" tIns="48327" rIns="96652" bIns="48327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Slide Number Placeholder 4102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629" y="9721868"/>
            <a:ext cx="3075131" cy="51105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652" tIns="48327" rIns="96652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4061816B-7509-49AE-A269-D02422CBC0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55315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51D8AD-7632-4210-B7D3-C84FA7F97EF9}" type="slidenum">
              <a:rPr lang="en-GB" smtClean="0"/>
              <a:pPr eaLnBrk="1" hangingPunct="1"/>
              <a:t>1</a:t>
            </a:fld>
            <a:endParaRPr lang="en-GB" dirty="0"/>
          </a:p>
        </p:txBody>
      </p:sp>
      <p:sp>
        <p:nvSpPr>
          <p:cNvPr id="44035" name="Rectangle 2867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>
            <a:headEnd type="none" w="med" len="med"/>
            <a:tailEnd type="none" w="med" len="med"/>
          </a:ln>
        </p:spPr>
      </p:sp>
      <p:sp>
        <p:nvSpPr>
          <p:cNvPr id="44036" name="Rectangle 2867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238971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292EA-66D6-49A9-9000-52264DD5DE18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1497353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292EA-66D6-49A9-9000-52264DD5DE18}" type="slidenum">
              <a:rPr lang="en-GB" smtClean="0"/>
              <a:t>17</a:t>
            </a:fld>
            <a:endParaRPr lang="en-GB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149735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292EA-66D6-49A9-9000-52264DD5DE18}" type="slidenum">
              <a:rPr lang="en-GB" smtClean="0"/>
              <a:t>18</a:t>
            </a:fld>
            <a:endParaRPr lang="en-GB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1497353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21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12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AF02D5-9B13-9846-AFE8-6E49C91940EA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689121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ECEE-A4FC-4E4E-AB7C-6D7D5E3E664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036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3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34479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1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2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0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12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378227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58BF64-3B8C-4F76-B4B3-F4EBC85219B1}" type="slidenum">
              <a:rPr lang="en-US" smtClean="0"/>
              <a:pPr eaLnBrk="1" hangingPunct="1"/>
              <a:t>13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343577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rtlCol="0" anchor="ctr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rtlCol="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96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8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rtlCol="0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rtlCol="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8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5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33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02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96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2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80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traight Connector 1025"/>
          <p:cNvSpPr>
            <a:spLocks noChangeShapeType="1"/>
          </p:cNvSpPr>
          <p:nvPr/>
        </p:nvSpPr>
        <p:spPr bwMode="auto">
          <a:xfrm>
            <a:off x="325438" y="1052736"/>
            <a:ext cx="8364537" cy="0"/>
          </a:xfrm>
          <a:prstGeom prst="line">
            <a:avLst/>
          </a:prstGeom>
          <a:noFill/>
          <a:ln w="57150" cmpd="thinThick" algn="ctr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4099" name="Rectangle 10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5250"/>
            <a:ext cx="16922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MRC_logo_grey.jpg"/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20650"/>
            <a:ext cx="155829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thewonderingeye.co.uk/Images/Large/london_big_ben.jpg&amp;imgrefurl=http://www.thewonderingeye.co.uk/Scripts/LargeImagePage.asp?ImageID=85&amp;h=597&amp;w=600&amp;sz=123&amp;hl=en&amp;start=20&amp;tbnid=r8Y6GOQ0Xs4sJM:&amp;tbnh=134&amp;tbnw=135&amp;prev=/images?q=houses+of+parliament&amp;svnum=10&amp;hl=en&amp;lr=&amp;rls=com.microsoft:en-US&amp;sa=G" TargetMode="External"/><Relationship Id="rId4" Type="http://schemas.openxmlformats.org/officeDocument/2006/relationships/image" Target="../media/image35.jpeg"/><Relationship Id="rId5" Type="http://schemas.openxmlformats.org/officeDocument/2006/relationships/hyperlink" Target="http://images.google.com/imgres?imgurl=http://www.johnbowis.com/image_flags5.jpg&amp;imgrefurl=http://www.johnbowis.com/eu.htm&amp;h=400&amp;w=399&amp;sz=52&amp;hl=en&amp;start=4&amp;tbnid=i3n71pcuqAVMhM:&amp;tbnh=124&amp;tbnw=124&amp;prev=/images?q=european+parliament&amp;gbv=2&amp;svnum=10&amp;hl=en" TargetMode="External"/><Relationship Id="rId6" Type="http://schemas.openxmlformats.org/officeDocument/2006/relationships/image" Target="../media/image36.jpeg"/><Relationship Id="rId7" Type="http://schemas.openxmlformats.org/officeDocument/2006/relationships/hyperlink" Target="http://images.google.com/imgres?imgurl=http://europeforvisitors.com/paris/photos/images/paris2_national_assembly_wide_shot_205050.jpg&amp;imgrefurl=http://armenianaffairs.blogspot.com/2006/05/uproar-as-french-parliament-shelves.html&amp;h=238&amp;w=349&amp;sz=14&amp;hl=en&amp;start=1&amp;tbnid=gH-7X2i27J-8CM:&amp;tbnh=82&amp;tbnw=120&amp;prev=/images?q=french+parliament&amp;gbv=2&amp;svnum=10&amp;hl=en" TargetMode="External"/><Relationship Id="rId8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png"/><Relationship Id="rId8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5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4.emf"/><Relationship Id="rId7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wmf"/><Relationship Id="rId3" Type="http://schemas.openxmlformats.org/officeDocument/2006/relationships/image" Target="../media/image53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Relationship Id="rId3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png"/><Relationship Id="rId5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hyperlink" Target="http://en.wikipedia.org/wiki/File:Clouds_over_the_Atlantic_Ocean.jpg" TargetMode="External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048"/>
          <p:cNvSpPr txBox="1">
            <a:spLocks noChangeArrowheads="1"/>
          </p:cNvSpPr>
          <p:nvPr/>
        </p:nvSpPr>
        <p:spPr bwMode="auto">
          <a:xfrm>
            <a:off x="1143000" y="2428875"/>
            <a:ext cx="67738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rgbClr val="990000"/>
                </a:solidFill>
              </a:rPr>
              <a:t>Nim Arinaminpathy</a:t>
            </a:r>
            <a:r>
              <a:rPr lang="en-US" sz="2400" dirty="0">
                <a:solidFill>
                  <a:srgbClr val="990000"/>
                </a:solidFill>
              </a:rPr>
              <a:t/>
            </a:r>
            <a:br>
              <a:rPr lang="en-US" sz="2400" dirty="0">
                <a:solidFill>
                  <a:srgbClr val="990000"/>
                </a:solidFill>
              </a:rPr>
            </a:br>
            <a:endParaRPr lang="en-US" sz="900" b="1" dirty="0">
              <a:solidFill>
                <a:srgbClr val="990000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endParaRPr lang="en-GB" sz="1200" b="1" dirty="0">
              <a:solidFill>
                <a:srgbClr val="990000"/>
              </a:solidFill>
            </a:endParaRPr>
          </a:p>
          <a:p>
            <a:pPr algn="ctr" eaLnBrk="1" hangingPunct="1">
              <a:spcBef>
                <a:spcPct val="50000"/>
              </a:spcBef>
              <a:spcAft>
                <a:spcPct val="50000"/>
              </a:spcAft>
            </a:pPr>
            <a:r>
              <a:rPr lang="en-GB" b="1" dirty="0"/>
              <a:t>MRC Centre for Outbreak Analysis and Modelling</a:t>
            </a:r>
            <a:br>
              <a:rPr lang="en-GB" b="1" dirty="0"/>
            </a:br>
            <a:r>
              <a:rPr lang="en-GB" i="1" dirty="0"/>
              <a:t/>
            </a:r>
            <a:br>
              <a:rPr lang="en-GB" i="1" dirty="0"/>
            </a:br>
            <a:r>
              <a:rPr lang="en-GB" i="1" dirty="0"/>
              <a:t>Faculty of Medicine</a:t>
            </a:r>
            <a:br>
              <a:rPr lang="en-GB" i="1" dirty="0"/>
            </a:br>
            <a:r>
              <a:rPr lang="en-US" i="1" dirty="0"/>
              <a:t>Imperial College London </a:t>
            </a:r>
          </a:p>
        </p:txBody>
      </p:sp>
      <p:sp>
        <p:nvSpPr>
          <p:cNvPr id="5123" name="TextBox 2049"/>
          <p:cNvSpPr txBox="1">
            <a:spLocks noChangeArrowheads="1"/>
          </p:cNvSpPr>
          <p:nvPr/>
        </p:nvSpPr>
        <p:spPr bwMode="auto">
          <a:xfrm>
            <a:off x="317499" y="764704"/>
            <a:ext cx="8424863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00CC"/>
                </a:solidFill>
              </a:rPr>
              <a:t>Why model?</a:t>
            </a:r>
            <a:endParaRPr lang="en-US" sz="28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72"/>
          <p:cNvSpPr txBox="1">
            <a:spLocks noChangeArrowheads="1"/>
          </p:cNvSpPr>
          <p:nvPr/>
        </p:nvSpPr>
        <p:spPr bwMode="auto">
          <a:xfrm>
            <a:off x="827088" y="301625"/>
            <a:ext cx="7164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 smtClean="0">
                <a:solidFill>
                  <a:srgbClr val="0033CC"/>
                </a:solidFill>
              </a:rPr>
              <a:t>Endemic vs Epidemic diseases</a:t>
            </a:r>
            <a:endParaRPr lang="en-GB" sz="2800" b="1" dirty="0">
              <a:solidFill>
                <a:srgbClr val="00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471" y="1262588"/>
            <a:ext cx="8498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Endemic</a:t>
            </a:r>
            <a:r>
              <a:rPr lang="en-US" dirty="0" smtClean="0"/>
              <a:t>: those that are established in the population and display ‘slowly varying’ </a:t>
            </a:r>
          </a:p>
          <a:p>
            <a:r>
              <a:rPr lang="en-US" dirty="0" smtClean="0"/>
              <a:t>dynamics, e.g. HIV, Tuberculosis in high-burden settings</a:t>
            </a:r>
            <a:endParaRPr lang="en-US" dirty="0"/>
          </a:p>
        </p:txBody>
      </p:sp>
      <p:grpSp>
        <p:nvGrpSpPr>
          <p:cNvPr id="57" name="Group 4"/>
          <p:cNvGrpSpPr>
            <a:grpSpLocks noChangeAspect="1"/>
          </p:cNvGrpSpPr>
          <p:nvPr/>
        </p:nvGrpSpPr>
        <p:grpSpPr bwMode="auto">
          <a:xfrm>
            <a:off x="5436096" y="2224591"/>
            <a:ext cx="2778125" cy="1689100"/>
            <a:chOff x="0" y="0"/>
            <a:chExt cx="4376" cy="2661"/>
          </a:xfrm>
        </p:grpSpPr>
        <p:sp>
          <p:nvSpPr>
            <p:cNvPr id="58" name="AutoShape 56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4376" cy="2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0" y="0"/>
              <a:ext cx="4215" cy="249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 flipV="1">
              <a:off x="1171" y="2223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1098" y="2293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1992</a:t>
              </a:r>
              <a:endParaRPr lang="en-US">
                <a:latin typeface="Calibri" charset="0"/>
              </a:endParaRPr>
            </a:p>
          </p:txBody>
        </p:sp>
        <p:sp>
          <p:nvSpPr>
            <p:cNvPr id="62" name="Line 52"/>
            <p:cNvSpPr>
              <a:spLocks noChangeShapeType="1"/>
            </p:cNvSpPr>
            <p:nvPr/>
          </p:nvSpPr>
          <p:spPr bwMode="auto">
            <a:xfrm flipV="1">
              <a:off x="1917" y="2223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1843" y="2293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1994</a:t>
              </a:r>
              <a:endParaRPr lang="en-US">
                <a:latin typeface="Calibri" charset="0"/>
              </a:endParaRPr>
            </a:p>
          </p:txBody>
        </p:sp>
        <p:sp>
          <p:nvSpPr>
            <p:cNvPr id="64" name="Line 50"/>
            <p:cNvSpPr>
              <a:spLocks noChangeShapeType="1"/>
            </p:cNvSpPr>
            <p:nvPr/>
          </p:nvSpPr>
          <p:spPr bwMode="auto">
            <a:xfrm flipV="1">
              <a:off x="2664" y="2223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49"/>
            <p:cNvSpPr>
              <a:spLocks noChangeArrowheads="1"/>
            </p:cNvSpPr>
            <p:nvPr/>
          </p:nvSpPr>
          <p:spPr bwMode="auto">
            <a:xfrm>
              <a:off x="2591" y="2293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1996</a:t>
              </a:r>
              <a:endParaRPr lang="en-US">
                <a:latin typeface="Calibri" charset="0"/>
              </a:endParaRPr>
            </a:p>
          </p:txBody>
        </p:sp>
        <p:sp>
          <p:nvSpPr>
            <p:cNvPr id="66" name="Line 48"/>
            <p:cNvSpPr>
              <a:spLocks noChangeShapeType="1"/>
            </p:cNvSpPr>
            <p:nvPr/>
          </p:nvSpPr>
          <p:spPr bwMode="auto">
            <a:xfrm flipV="1">
              <a:off x="3395" y="2223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47"/>
            <p:cNvSpPr>
              <a:spLocks noChangeArrowheads="1"/>
            </p:cNvSpPr>
            <p:nvPr/>
          </p:nvSpPr>
          <p:spPr bwMode="auto">
            <a:xfrm>
              <a:off x="3321" y="2293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1998</a:t>
              </a:r>
              <a:endParaRPr lang="en-US">
                <a:latin typeface="Calibri" charset="0"/>
              </a:endParaRPr>
            </a:p>
          </p:txBody>
        </p:sp>
        <p:sp>
          <p:nvSpPr>
            <p:cNvPr id="68" name="Line 46"/>
            <p:cNvSpPr>
              <a:spLocks noChangeShapeType="1"/>
            </p:cNvSpPr>
            <p:nvPr/>
          </p:nvSpPr>
          <p:spPr bwMode="auto">
            <a:xfrm flipV="1">
              <a:off x="615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45"/>
            <p:cNvSpPr>
              <a:spLocks noChangeShapeType="1"/>
            </p:cNvSpPr>
            <p:nvPr/>
          </p:nvSpPr>
          <p:spPr bwMode="auto">
            <a:xfrm flipV="1">
              <a:off x="805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44"/>
            <p:cNvSpPr>
              <a:spLocks noChangeShapeType="1"/>
            </p:cNvSpPr>
            <p:nvPr/>
          </p:nvSpPr>
          <p:spPr bwMode="auto">
            <a:xfrm flipV="1">
              <a:off x="995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43"/>
            <p:cNvSpPr>
              <a:spLocks noChangeShapeType="1"/>
            </p:cNvSpPr>
            <p:nvPr/>
          </p:nvSpPr>
          <p:spPr bwMode="auto">
            <a:xfrm flipV="1">
              <a:off x="1361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42"/>
            <p:cNvSpPr>
              <a:spLocks noChangeShapeType="1"/>
            </p:cNvSpPr>
            <p:nvPr/>
          </p:nvSpPr>
          <p:spPr bwMode="auto">
            <a:xfrm flipV="1">
              <a:off x="1551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41"/>
            <p:cNvSpPr>
              <a:spLocks noChangeShapeType="1"/>
            </p:cNvSpPr>
            <p:nvPr/>
          </p:nvSpPr>
          <p:spPr bwMode="auto">
            <a:xfrm flipV="1">
              <a:off x="1727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40"/>
            <p:cNvSpPr>
              <a:spLocks noChangeShapeType="1"/>
            </p:cNvSpPr>
            <p:nvPr/>
          </p:nvSpPr>
          <p:spPr bwMode="auto">
            <a:xfrm flipV="1">
              <a:off x="2108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39"/>
            <p:cNvSpPr>
              <a:spLocks noChangeShapeType="1"/>
            </p:cNvSpPr>
            <p:nvPr/>
          </p:nvSpPr>
          <p:spPr bwMode="auto">
            <a:xfrm flipV="1">
              <a:off x="2283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38"/>
            <p:cNvSpPr>
              <a:spLocks noChangeShapeType="1"/>
            </p:cNvSpPr>
            <p:nvPr/>
          </p:nvSpPr>
          <p:spPr bwMode="auto">
            <a:xfrm flipV="1">
              <a:off x="2473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37"/>
            <p:cNvSpPr>
              <a:spLocks noChangeShapeType="1"/>
            </p:cNvSpPr>
            <p:nvPr/>
          </p:nvSpPr>
          <p:spPr bwMode="auto">
            <a:xfrm flipV="1">
              <a:off x="2839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36"/>
            <p:cNvSpPr>
              <a:spLocks noChangeShapeType="1"/>
            </p:cNvSpPr>
            <p:nvPr/>
          </p:nvSpPr>
          <p:spPr bwMode="auto">
            <a:xfrm flipV="1">
              <a:off x="3030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35"/>
            <p:cNvSpPr>
              <a:spLocks noChangeShapeType="1"/>
            </p:cNvSpPr>
            <p:nvPr/>
          </p:nvSpPr>
          <p:spPr bwMode="auto">
            <a:xfrm flipV="1">
              <a:off x="3220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34"/>
            <p:cNvSpPr>
              <a:spLocks noChangeShapeType="1"/>
            </p:cNvSpPr>
            <p:nvPr/>
          </p:nvSpPr>
          <p:spPr bwMode="auto">
            <a:xfrm flipV="1">
              <a:off x="3586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439" y="2251"/>
              <a:ext cx="333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3893" y="2166"/>
              <a:ext cx="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Year</a:t>
              </a:r>
              <a:endParaRPr lang="en-US">
                <a:latin typeface="Calibri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>
              <a:off x="439" y="1773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30"/>
            <p:cNvSpPr>
              <a:spLocks noChangeArrowheads="1"/>
            </p:cNvSpPr>
            <p:nvPr/>
          </p:nvSpPr>
          <p:spPr bwMode="auto">
            <a:xfrm>
              <a:off x="73" y="1688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1500</a:t>
              </a:r>
              <a:endParaRPr lang="en-US">
                <a:latin typeface="Calibri" charset="0"/>
              </a:endParaRPr>
            </a:p>
          </p:txBody>
        </p:sp>
        <p:sp>
          <p:nvSpPr>
            <p:cNvPr id="85" name="Line 29"/>
            <p:cNvSpPr>
              <a:spLocks noChangeShapeType="1"/>
            </p:cNvSpPr>
            <p:nvPr/>
          </p:nvSpPr>
          <p:spPr bwMode="auto">
            <a:xfrm>
              <a:off x="439" y="1308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28"/>
            <p:cNvSpPr>
              <a:spLocks noChangeArrowheads="1"/>
            </p:cNvSpPr>
            <p:nvPr/>
          </p:nvSpPr>
          <p:spPr bwMode="auto">
            <a:xfrm>
              <a:off x="73" y="1223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2000</a:t>
              </a:r>
              <a:endParaRPr lang="en-US">
                <a:latin typeface="Calibri" charset="0"/>
              </a:endParaRPr>
            </a:p>
          </p:txBody>
        </p:sp>
        <p:sp>
          <p:nvSpPr>
            <p:cNvPr id="87" name="Line 27"/>
            <p:cNvSpPr>
              <a:spLocks noChangeShapeType="1"/>
            </p:cNvSpPr>
            <p:nvPr/>
          </p:nvSpPr>
          <p:spPr bwMode="auto">
            <a:xfrm>
              <a:off x="439" y="830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6"/>
            <p:cNvSpPr>
              <a:spLocks noChangeArrowheads="1"/>
            </p:cNvSpPr>
            <p:nvPr/>
          </p:nvSpPr>
          <p:spPr bwMode="auto">
            <a:xfrm>
              <a:off x="73" y="745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2500</a:t>
              </a:r>
              <a:endParaRPr lang="en-US">
                <a:latin typeface="Calibri" charset="0"/>
              </a:endParaRPr>
            </a:p>
          </p:txBody>
        </p:sp>
        <p:sp>
          <p:nvSpPr>
            <p:cNvPr id="89" name="Line 25"/>
            <p:cNvSpPr>
              <a:spLocks noChangeShapeType="1"/>
            </p:cNvSpPr>
            <p:nvPr/>
          </p:nvSpPr>
          <p:spPr bwMode="auto">
            <a:xfrm>
              <a:off x="439" y="366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4"/>
            <p:cNvSpPr>
              <a:spLocks noChangeArrowheads="1"/>
            </p:cNvSpPr>
            <p:nvPr/>
          </p:nvSpPr>
          <p:spPr bwMode="auto">
            <a:xfrm>
              <a:off x="73" y="280"/>
              <a:ext cx="36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3000</a:t>
              </a:r>
              <a:endParaRPr lang="en-US">
                <a:latin typeface="Calibri" charset="0"/>
              </a:endParaRPr>
            </a:p>
          </p:txBody>
        </p:sp>
        <p:sp>
          <p:nvSpPr>
            <p:cNvPr id="91" name="Line 23"/>
            <p:cNvSpPr>
              <a:spLocks noChangeShapeType="1"/>
            </p:cNvSpPr>
            <p:nvPr/>
          </p:nvSpPr>
          <p:spPr bwMode="auto">
            <a:xfrm>
              <a:off x="439" y="2152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22"/>
            <p:cNvSpPr>
              <a:spLocks noChangeShapeType="1"/>
            </p:cNvSpPr>
            <p:nvPr/>
          </p:nvSpPr>
          <p:spPr bwMode="auto">
            <a:xfrm>
              <a:off x="439" y="2054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21"/>
            <p:cNvSpPr>
              <a:spLocks noChangeShapeType="1"/>
            </p:cNvSpPr>
            <p:nvPr/>
          </p:nvSpPr>
          <p:spPr bwMode="auto">
            <a:xfrm>
              <a:off x="439" y="1969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20"/>
            <p:cNvSpPr>
              <a:spLocks noChangeShapeType="1"/>
            </p:cNvSpPr>
            <p:nvPr/>
          </p:nvSpPr>
          <p:spPr bwMode="auto">
            <a:xfrm>
              <a:off x="439" y="1871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439" y="1688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18"/>
            <p:cNvSpPr>
              <a:spLocks noChangeShapeType="1"/>
            </p:cNvSpPr>
            <p:nvPr/>
          </p:nvSpPr>
          <p:spPr bwMode="auto">
            <a:xfrm>
              <a:off x="439" y="1590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17"/>
            <p:cNvSpPr>
              <a:spLocks noChangeShapeType="1"/>
            </p:cNvSpPr>
            <p:nvPr/>
          </p:nvSpPr>
          <p:spPr bwMode="auto">
            <a:xfrm>
              <a:off x="439" y="1491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16"/>
            <p:cNvSpPr>
              <a:spLocks noChangeShapeType="1"/>
            </p:cNvSpPr>
            <p:nvPr/>
          </p:nvSpPr>
          <p:spPr bwMode="auto">
            <a:xfrm>
              <a:off x="439" y="1393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15"/>
            <p:cNvSpPr>
              <a:spLocks noChangeShapeType="1"/>
            </p:cNvSpPr>
            <p:nvPr/>
          </p:nvSpPr>
          <p:spPr bwMode="auto">
            <a:xfrm>
              <a:off x="439" y="1210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14"/>
            <p:cNvSpPr>
              <a:spLocks noChangeShapeType="1"/>
            </p:cNvSpPr>
            <p:nvPr/>
          </p:nvSpPr>
          <p:spPr bwMode="auto">
            <a:xfrm>
              <a:off x="439" y="1111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39" y="1027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12"/>
            <p:cNvSpPr>
              <a:spLocks noChangeShapeType="1"/>
            </p:cNvSpPr>
            <p:nvPr/>
          </p:nvSpPr>
          <p:spPr bwMode="auto">
            <a:xfrm>
              <a:off x="439" y="928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439" y="732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10"/>
            <p:cNvSpPr>
              <a:spLocks noChangeShapeType="1"/>
            </p:cNvSpPr>
            <p:nvPr/>
          </p:nvSpPr>
          <p:spPr bwMode="auto">
            <a:xfrm>
              <a:off x="439" y="647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>
              <a:off x="439" y="549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8"/>
            <p:cNvSpPr>
              <a:spLocks noChangeShapeType="1"/>
            </p:cNvSpPr>
            <p:nvPr/>
          </p:nvSpPr>
          <p:spPr bwMode="auto">
            <a:xfrm>
              <a:off x="439" y="450"/>
              <a:ext cx="1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7"/>
            <p:cNvSpPr>
              <a:spLocks noChangeShapeType="1"/>
            </p:cNvSpPr>
            <p:nvPr/>
          </p:nvSpPr>
          <p:spPr bwMode="auto">
            <a:xfrm flipV="1">
              <a:off x="439" y="267"/>
              <a:ext cx="1" cy="198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6"/>
            <p:cNvSpPr>
              <a:spLocks noChangeArrowheads="1"/>
            </p:cNvSpPr>
            <p:nvPr/>
          </p:nvSpPr>
          <p:spPr bwMode="auto">
            <a:xfrm>
              <a:off x="30" y="15"/>
              <a:ext cx="1003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Annual Cases</a:t>
              </a:r>
              <a:endParaRPr lang="en-US">
                <a:latin typeface="Calibri" charset="0"/>
              </a:endParaRPr>
            </a:p>
          </p:txBody>
        </p:sp>
        <p:sp>
          <p:nvSpPr>
            <p:cNvPr id="109" name="Freeform 5"/>
            <p:cNvSpPr>
              <a:spLocks/>
            </p:cNvSpPr>
            <p:nvPr/>
          </p:nvSpPr>
          <p:spPr bwMode="auto">
            <a:xfrm>
              <a:off x="439" y="309"/>
              <a:ext cx="3337" cy="423"/>
            </a:xfrm>
            <a:custGeom>
              <a:avLst/>
              <a:gdLst>
                <a:gd name="T0" fmla="*/ 0 w 3337"/>
                <a:gd name="T1" fmla="*/ 423 h 423"/>
                <a:gd name="T2" fmla="*/ 366 w 3337"/>
                <a:gd name="T3" fmla="*/ 282 h 423"/>
                <a:gd name="T4" fmla="*/ 732 w 3337"/>
                <a:gd name="T5" fmla="*/ 254 h 423"/>
                <a:gd name="T6" fmla="*/ 1112 w 3337"/>
                <a:gd name="T7" fmla="*/ 380 h 423"/>
                <a:gd name="T8" fmla="*/ 1478 w 3337"/>
                <a:gd name="T9" fmla="*/ 423 h 423"/>
                <a:gd name="T10" fmla="*/ 1844 w 3337"/>
                <a:gd name="T11" fmla="*/ 338 h 423"/>
                <a:gd name="T12" fmla="*/ 2225 w 3337"/>
                <a:gd name="T13" fmla="*/ 282 h 423"/>
                <a:gd name="T14" fmla="*/ 2591 w 3337"/>
                <a:gd name="T15" fmla="*/ 240 h 423"/>
                <a:gd name="T16" fmla="*/ 2956 w 3337"/>
                <a:gd name="T17" fmla="*/ 197 h 423"/>
                <a:gd name="T18" fmla="*/ 3337 w 3337"/>
                <a:gd name="T19" fmla="*/ 0 h 4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37"/>
                <a:gd name="T31" fmla="*/ 0 h 423"/>
                <a:gd name="T32" fmla="*/ 3337 w 3337"/>
                <a:gd name="T33" fmla="*/ 423 h 4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37" h="423">
                  <a:moveTo>
                    <a:pt x="0" y="423"/>
                  </a:moveTo>
                  <a:lnTo>
                    <a:pt x="366" y="282"/>
                  </a:lnTo>
                  <a:lnTo>
                    <a:pt x="732" y="254"/>
                  </a:lnTo>
                  <a:lnTo>
                    <a:pt x="1112" y="380"/>
                  </a:lnTo>
                  <a:lnTo>
                    <a:pt x="1478" y="423"/>
                  </a:lnTo>
                  <a:lnTo>
                    <a:pt x="1844" y="338"/>
                  </a:lnTo>
                  <a:lnTo>
                    <a:pt x="2225" y="282"/>
                  </a:lnTo>
                  <a:lnTo>
                    <a:pt x="2591" y="240"/>
                  </a:lnTo>
                  <a:lnTo>
                    <a:pt x="2956" y="197"/>
                  </a:lnTo>
                  <a:lnTo>
                    <a:pt x="333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10" name="Rectangle 68"/>
          <p:cNvSpPr>
            <a:spLocks noChangeArrowheads="1"/>
          </p:cNvSpPr>
          <p:nvPr/>
        </p:nvSpPr>
        <p:spPr bwMode="auto">
          <a:xfrm>
            <a:off x="6147797" y="1668679"/>
            <a:ext cx="1317625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 sz="1200" dirty="0">
              <a:latin typeface="Calibri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1200" dirty="0">
                <a:latin typeface="Calibri" charset="0"/>
                <a:ea typeface="Times New Roman" charset="0"/>
                <a:cs typeface="Times New Roman" charset="0"/>
              </a:rPr>
              <a:t/>
            </a:r>
            <a:br>
              <a:rPr lang="en-US" sz="1200" dirty="0">
                <a:latin typeface="Calibri" charset="0"/>
                <a:ea typeface="Times New Roman" charset="0"/>
                <a:cs typeface="Times New Roman" charset="0"/>
              </a:rPr>
            </a:br>
            <a:r>
              <a:rPr lang="en-US" sz="1200" b="1" dirty="0">
                <a:latin typeface="Calibri" charset="0"/>
                <a:ea typeface="Times New Roman" charset="0"/>
                <a:cs typeface="Times New Roman" charset="0"/>
              </a:rPr>
              <a:t> HIV time series</a:t>
            </a:r>
            <a:endParaRPr lang="en-GB" sz="700" dirty="0">
              <a:latin typeface="Calibri" charset="0"/>
            </a:endParaRPr>
          </a:p>
          <a:p>
            <a:pPr eaLnBrk="0" hangingPunct="0"/>
            <a:endParaRPr lang="en-GB" dirty="0">
              <a:latin typeface="Calibri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1520" y="4183069"/>
            <a:ext cx="859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Epidemic</a:t>
            </a:r>
            <a:r>
              <a:rPr lang="en-US" dirty="0" smtClean="0"/>
              <a:t>: those that cause outbreaks, whether sporadic or regular, e.g. measles, </a:t>
            </a:r>
          </a:p>
          <a:p>
            <a:r>
              <a:rPr lang="en-US" dirty="0" smtClean="0"/>
              <a:t>pandemic influenza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2013745"/>
            <a:ext cx="2863919" cy="1991319"/>
          </a:xfrm>
          <a:prstGeom prst="rect">
            <a:avLst/>
          </a:prstGeom>
        </p:spPr>
      </p:pic>
      <p:sp>
        <p:nvSpPr>
          <p:cNvPr id="113" name="Rectangle 68"/>
          <p:cNvSpPr>
            <a:spLocks noChangeArrowheads="1"/>
          </p:cNvSpPr>
          <p:nvPr/>
        </p:nvSpPr>
        <p:spPr bwMode="auto">
          <a:xfrm>
            <a:off x="3405028" y="2013745"/>
            <a:ext cx="15066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GB" sz="1200" b="1" dirty="0" smtClean="0">
                <a:latin typeface="Calibri" charset="0"/>
                <a:ea typeface="Times New Roman" charset="0"/>
                <a:cs typeface="Times New Roman" charset="0"/>
              </a:rPr>
              <a:t>TB in </a:t>
            </a:r>
            <a:r>
              <a:rPr lang="en-GB" sz="1200" b="1" smtClean="0">
                <a:latin typeface="Calibri" charset="0"/>
                <a:ea typeface="Times New Roman" charset="0"/>
                <a:cs typeface="Times New Roman" charset="0"/>
              </a:rPr>
              <a:t>the South-East </a:t>
            </a:r>
          </a:p>
          <a:p>
            <a:r>
              <a:rPr lang="en-GB" sz="1200" b="1" dirty="0" smtClean="0">
                <a:latin typeface="Calibri" charset="0"/>
                <a:ea typeface="Times New Roman" charset="0"/>
                <a:cs typeface="Times New Roman" charset="0"/>
              </a:rPr>
              <a:t>Asian Region</a:t>
            </a:r>
            <a:endParaRPr lang="en-GB" b="1" dirty="0">
              <a:latin typeface="Calibri" charset="0"/>
            </a:endParaRPr>
          </a:p>
        </p:txBody>
      </p:sp>
      <p:grpSp>
        <p:nvGrpSpPr>
          <p:cNvPr id="114" name="Group 7"/>
          <p:cNvGrpSpPr>
            <a:grpSpLocks noChangeAspect="1"/>
          </p:cNvGrpSpPr>
          <p:nvPr/>
        </p:nvGrpSpPr>
        <p:grpSpPr bwMode="auto">
          <a:xfrm>
            <a:off x="5652120" y="4990966"/>
            <a:ext cx="2498484" cy="1512051"/>
            <a:chOff x="0" y="0"/>
            <a:chExt cx="4395" cy="2661"/>
          </a:xfrm>
        </p:grpSpPr>
        <p:sp>
          <p:nvSpPr>
            <p:cNvPr id="115" name="AutoShape 9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4395" cy="2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92"/>
            <p:cNvSpPr>
              <a:spLocks noChangeArrowheads="1"/>
            </p:cNvSpPr>
            <p:nvPr/>
          </p:nvSpPr>
          <p:spPr bwMode="auto">
            <a:xfrm>
              <a:off x="180" y="0"/>
              <a:ext cx="4215" cy="249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17" name="Line 91"/>
            <p:cNvSpPr>
              <a:spLocks noChangeShapeType="1"/>
            </p:cNvSpPr>
            <p:nvPr/>
          </p:nvSpPr>
          <p:spPr bwMode="auto">
            <a:xfrm flipV="1">
              <a:off x="893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90"/>
            <p:cNvSpPr>
              <a:spLocks noChangeArrowheads="1"/>
            </p:cNvSpPr>
            <p:nvPr/>
          </p:nvSpPr>
          <p:spPr bwMode="auto">
            <a:xfrm>
              <a:off x="820" y="2294"/>
              <a:ext cx="45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1948</a:t>
              </a:r>
              <a:endParaRPr lang="en-US">
                <a:latin typeface="Calibri" charset="0"/>
              </a:endParaRPr>
            </a:p>
          </p:txBody>
        </p:sp>
        <p:sp>
          <p:nvSpPr>
            <p:cNvPr id="119" name="Line 89"/>
            <p:cNvSpPr>
              <a:spLocks noChangeShapeType="1"/>
            </p:cNvSpPr>
            <p:nvPr/>
          </p:nvSpPr>
          <p:spPr bwMode="auto">
            <a:xfrm flipV="1">
              <a:off x="1346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88"/>
            <p:cNvSpPr>
              <a:spLocks noChangeArrowheads="1"/>
            </p:cNvSpPr>
            <p:nvPr/>
          </p:nvSpPr>
          <p:spPr bwMode="auto">
            <a:xfrm>
              <a:off x="1273" y="2294"/>
              <a:ext cx="45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1950</a:t>
              </a:r>
              <a:endParaRPr lang="en-US">
                <a:latin typeface="Calibri" charset="0"/>
              </a:endParaRPr>
            </a:p>
          </p:txBody>
        </p:sp>
        <p:sp>
          <p:nvSpPr>
            <p:cNvPr id="121" name="Line 87"/>
            <p:cNvSpPr>
              <a:spLocks noChangeShapeType="1"/>
            </p:cNvSpPr>
            <p:nvPr/>
          </p:nvSpPr>
          <p:spPr bwMode="auto">
            <a:xfrm flipV="1">
              <a:off x="1800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86"/>
            <p:cNvSpPr>
              <a:spLocks noChangeArrowheads="1"/>
            </p:cNvSpPr>
            <p:nvPr/>
          </p:nvSpPr>
          <p:spPr bwMode="auto">
            <a:xfrm>
              <a:off x="1729" y="2294"/>
              <a:ext cx="45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1952</a:t>
              </a:r>
              <a:endParaRPr lang="en-US">
                <a:latin typeface="Calibri" charset="0"/>
              </a:endParaRPr>
            </a:p>
          </p:txBody>
        </p:sp>
        <p:sp>
          <p:nvSpPr>
            <p:cNvPr id="123" name="Line 85"/>
            <p:cNvSpPr>
              <a:spLocks noChangeShapeType="1"/>
            </p:cNvSpPr>
            <p:nvPr/>
          </p:nvSpPr>
          <p:spPr bwMode="auto">
            <a:xfrm flipV="1">
              <a:off x="2254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84"/>
            <p:cNvSpPr>
              <a:spLocks noChangeArrowheads="1"/>
            </p:cNvSpPr>
            <p:nvPr/>
          </p:nvSpPr>
          <p:spPr bwMode="auto">
            <a:xfrm>
              <a:off x="2179" y="2294"/>
              <a:ext cx="45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1954</a:t>
              </a:r>
              <a:endParaRPr lang="en-US">
                <a:latin typeface="Calibri" charset="0"/>
              </a:endParaRPr>
            </a:p>
          </p:txBody>
        </p:sp>
        <p:sp>
          <p:nvSpPr>
            <p:cNvPr id="125" name="Line 83"/>
            <p:cNvSpPr>
              <a:spLocks noChangeShapeType="1"/>
            </p:cNvSpPr>
            <p:nvPr/>
          </p:nvSpPr>
          <p:spPr bwMode="auto">
            <a:xfrm flipV="1">
              <a:off x="2708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82"/>
            <p:cNvSpPr>
              <a:spLocks noChangeArrowheads="1"/>
            </p:cNvSpPr>
            <p:nvPr/>
          </p:nvSpPr>
          <p:spPr bwMode="auto">
            <a:xfrm>
              <a:off x="2634" y="2294"/>
              <a:ext cx="45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1956</a:t>
              </a:r>
              <a:endParaRPr lang="en-US">
                <a:latin typeface="Calibri" charset="0"/>
              </a:endParaRPr>
            </a:p>
          </p:txBody>
        </p:sp>
        <p:sp>
          <p:nvSpPr>
            <p:cNvPr id="127" name="Line 81"/>
            <p:cNvSpPr>
              <a:spLocks noChangeShapeType="1"/>
            </p:cNvSpPr>
            <p:nvPr/>
          </p:nvSpPr>
          <p:spPr bwMode="auto">
            <a:xfrm flipV="1">
              <a:off x="3161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80"/>
            <p:cNvSpPr>
              <a:spLocks noChangeArrowheads="1"/>
            </p:cNvSpPr>
            <p:nvPr/>
          </p:nvSpPr>
          <p:spPr bwMode="auto">
            <a:xfrm>
              <a:off x="3087" y="2294"/>
              <a:ext cx="45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1958</a:t>
              </a:r>
              <a:endParaRPr lang="en-US">
                <a:latin typeface="Calibri" charset="0"/>
              </a:endParaRPr>
            </a:p>
          </p:txBody>
        </p:sp>
        <p:sp>
          <p:nvSpPr>
            <p:cNvPr id="129" name="Line 79"/>
            <p:cNvSpPr>
              <a:spLocks noChangeShapeType="1"/>
            </p:cNvSpPr>
            <p:nvPr/>
          </p:nvSpPr>
          <p:spPr bwMode="auto">
            <a:xfrm flipV="1">
              <a:off x="3615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78"/>
            <p:cNvSpPr>
              <a:spLocks noChangeArrowheads="1"/>
            </p:cNvSpPr>
            <p:nvPr/>
          </p:nvSpPr>
          <p:spPr bwMode="auto">
            <a:xfrm>
              <a:off x="3543" y="2294"/>
              <a:ext cx="45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1960</a:t>
              </a:r>
              <a:endParaRPr lang="en-US">
                <a:latin typeface="Calibri" charset="0"/>
              </a:endParaRPr>
            </a:p>
          </p:txBody>
        </p:sp>
        <p:sp>
          <p:nvSpPr>
            <p:cNvPr id="131" name="Line 77"/>
            <p:cNvSpPr>
              <a:spLocks noChangeShapeType="1"/>
            </p:cNvSpPr>
            <p:nvPr/>
          </p:nvSpPr>
          <p:spPr bwMode="auto">
            <a:xfrm flipV="1">
              <a:off x="556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76"/>
            <p:cNvSpPr>
              <a:spLocks noChangeShapeType="1"/>
            </p:cNvSpPr>
            <p:nvPr/>
          </p:nvSpPr>
          <p:spPr bwMode="auto">
            <a:xfrm flipV="1">
              <a:off x="673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75"/>
            <p:cNvSpPr>
              <a:spLocks noChangeShapeType="1"/>
            </p:cNvSpPr>
            <p:nvPr/>
          </p:nvSpPr>
          <p:spPr bwMode="auto">
            <a:xfrm flipV="1">
              <a:off x="790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74"/>
            <p:cNvSpPr>
              <a:spLocks noChangeShapeType="1"/>
            </p:cNvSpPr>
            <p:nvPr/>
          </p:nvSpPr>
          <p:spPr bwMode="auto">
            <a:xfrm flipV="1">
              <a:off x="1010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73"/>
            <p:cNvSpPr>
              <a:spLocks noChangeShapeType="1"/>
            </p:cNvSpPr>
            <p:nvPr/>
          </p:nvSpPr>
          <p:spPr bwMode="auto">
            <a:xfrm flipV="1">
              <a:off x="1127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Line 72"/>
            <p:cNvSpPr>
              <a:spLocks noChangeShapeType="1"/>
            </p:cNvSpPr>
            <p:nvPr/>
          </p:nvSpPr>
          <p:spPr bwMode="auto">
            <a:xfrm flipV="1">
              <a:off x="1244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71"/>
            <p:cNvSpPr>
              <a:spLocks noChangeShapeType="1"/>
            </p:cNvSpPr>
            <p:nvPr/>
          </p:nvSpPr>
          <p:spPr bwMode="auto">
            <a:xfrm flipV="1">
              <a:off x="1464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70"/>
            <p:cNvSpPr>
              <a:spLocks noChangeShapeType="1"/>
            </p:cNvSpPr>
            <p:nvPr/>
          </p:nvSpPr>
          <p:spPr bwMode="auto">
            <a:xfrm flipV="1">
              <a:off x="1581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69"/>
            <p:cNvSpPr>
              <a:spLocks noChangeShapeType="1"/>
            </p:cNvSpPr>
            <p:nvPr/>
          </p:nvSpPr>
          <p:spPr bwMode="auto">
            <a:xfrm flipV="1">
              <a:off x="1698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68"/>
            <p:cNvSpPr>
              <a:spLocks noChangeShapeType="1"/>
            </p:cNvSpPr>
            <p:nvPr/>
          </p:nvSpPr>
          <p:spPr bwMode="auto">
            <a:xfrm flipV="1">
              <a:off x="1917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67"/>
            <p:cNvSpPr>
              <a:spLocks noChangeShapeType="1"/>
            </p:cNvSpPr>
            <p:nvPr/>
          </p:nvSpPr>
          <p:spPr bwMode="auto">
            <a:xfrm flipV="1">
              <a:off x="2034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66"/>
            <p:cNvSpPr>
              <a:spLocks noChangeShapeType="1"/>
            </p:cNvSpPr>
            <p:nvPr/>
          </p:nvSpPr>
          <p:spPr bwMode="auto">
            <a:xfrm flipV="1">
              <a:off x="2137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65"/>
            <p:cNvSpPr>
              <a:spLocks noChangeShapeType="1"/>
            </p:cNvSpPr>
            <p:nvPr/>
          </p:nvSpPr>
          <p:spPr bwMode="auto">
            <a:xfrm flipV="1">
              <a:off x="2371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64"/>
            <p:cNvSpPr>
              <a:spLocks noChangeShapeType="1"/>
            </p:cNvSpPr>
            <p:nvPr/>
          </p:nvSpPr>
          <p:spPr bwMode="auto">
            <a:xfrm flipV="1">
              <a:off x="2488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63"/>
            <p:cNvSpPr>
              <a:spLocks noChangeShapeType="1"/>
            </p:cNvSpPr>
            <p:nvPr/>
          </p:nvSpPr>
          <p:spPr bwMode="auto">
            <a:xfrm flipV="1">
              <a:off x="2590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62"/>
            <p:cNvSpPr>
              <a:spLocks noChangeShapeType="1"/>
            </p:cNvSpPr>
            <p:nvPr/>
          </p:nvSpPr>
          <p:spPr bwMode="auto">
            <a:xfrm flipV="1">
              <a:off x="2825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61"/>
            <p:cNvSpPr>
              <a:spLocks noChangeShapeType="1"/>
            </p:cNvSpPr>
            <p:nvPr/>
          </p:nvSpPr>
          <p:spPr bwMode="auto">
            <a:xfrm flipV="1">
              <a:off x="2927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60"/>
            <p:cNvSpPr>
              <a:spLocks noChangeShapeType="1"/>
            </p:cNvSpPr>
            <p:nvPr/>
          </p:nvSpPr>
          <p:spPr bwMode="auto">
            <a:xfrm flipV="1">
              <a:off x="3044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59"/>
            <p:cNvSpPr>
              <a:spLocks noChangeShapeType="1"/>
            </p:cNvSpPr>
            <p:nvPr/>
          </p:nvSpPr>
          <p:spPr bwMode="auto">
            <a:xfrm flipV="1">
              <a:off x="3278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58"/>
            <p:cNvSpPr>
              <a:spLocks noChangeShapeType="1"/>
            </p:cNvSpPr>
            <p:nvPr/>
          </p:nvSpPr>
          <p:spPr bwMode="auto">
            <a:xfrm flipV="1">
              <a:off x="3381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57"/>
            <p:cNvSpPr>
              <a:spLocks noChangeShapeType="1"/>
            </p:cNvSpPr>
            <p:nvPr/>
          </p:nvSpPr>
          <p:spPr bwMode="auto">
            <a:xfrm flipV="1">
              <a:off x="3498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56"/>
            <p:cNvSpPr>
              <a:spLocks noChangeShapeType="1"/>
            </p:cNvSpPr>
            <p:nvPr/>
          </p:nvSpPr>
          <p:spPr bwMode="auto">
            <a:xfrm flipV="1">
              <a:off x="3717" y="2237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55"/>
            <p:cNvSpPr>
              <a:spLocks noChangeShapeType="1"/>
            </p:cNvSpPr>
            <p:nvPr/>
          </p:nvSpPr>
          <p:spPr bwMode="auto">
            <a:xfrm>
              <a:off x="351" y="2251"/>
              <a:ext cx="34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54"/>
            <p:cNvSpPr>
              <a:spLocks noChangeArrowheads="1"/>
            </p:cNvSpPr>
            <p:nvPr/>
          </p:nvSpPr>
          <p:spPr bwMode="auto">
            <a:xfrm>
              <a:off x="3892" y="2167"/>
              <a:ext cx="430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Year</a:t>
              </a:r>
              <a:endParaRPr lang="en-US">
                <a:latin typeface="Calibri" charset="0"/>
              </a:endParaRPr>
            </a:p>
          </p:txBody>
        </p:sp>
        <p:sp>
          <p:nvSpPr>
            <p:cNvPr id="155" name="Line 53"/>
            <p:cNvSpPr>
              <a:spLocks noChangeShapeType="1"/>
            </p:cNvSpPr>
            <p:nvPr/>
          </p:nvSpPr>
          <p:spPr bwMode="auto">
            <a:xfrm>
              <a:off x="454" y="1913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52"/>
            <p:cNvSpPr>
              <a:spLocks noChangeArrowheads="1"/>
            </p:cNvSpPr>
            <p:nvPr/>
          </p:nvSpPr>
          <p:spPr bwMode="auto">
            <a:xfrm>
              <a:off x="161" y="1828"/>
              <a:ext cx="342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200</a:t>
              </a:r>
              <a:endParaRPr lang="en-US">
                <a:latin typeface="Calibri" charset="0"/>
              </a:endParaRPr>
            </a:p>
          </p:txBody>
        </p:sp>
        <p:sp>
          <p:nvSpPr>
            <p:cNvPr id="157" name="Line 51"/>
            <p:cNvSpPr>
              <a:spLocks noChangeShapeType="1"/>
            </p:cNvSpPr>
            <p:nvPr/>
          </p:nvSpPr>
          <p:spPr bwMode="auto">
            <a:xfrm>
              <a:off x="454" y="1590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50"/>
            <p:cNvSpPr>
              <a:spLocks noChangeArrowheads="1"/>
            </p:cNvSpPr>
            <p:nvPr/>
          </p:nvSpPr>
          <p:spPr bwMode="auto">
            <a:xfrm>
              <a:off x="161" y="1505"/>
              <a:ext cx="342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400</a:t>
              </a:r>
              <a:endParaRPr lang="en-US">
                <a:latin typeface="Calibri" charset="0"/>
              </a:endParaRPr>
            </a:p>
          </p:txBody>
        </p:sp>
        <p:sp>
          <p:nvSpPr>
            <p:cNvPr id="159" name="Line 49"/>
            <p:cNvSpPr>
              <a:spLocks noChangeShapeType="1"/>
            </p:cNvSpPr>
            <p:nvPr/>
          </p:nvSpPr>
          <p:spPr bwMode="auto">
            <a:xfrm>
              <a:off x="454" y="1252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48"/>
            <p:cNvSpPr>
              <a:spLocks noChangeArrowheads="1"/>
            </p:cNvSpPr>
            <p:nvPr/>
          </p:nvSpPr>
          <p:spPr bwMode="auto">
            <a:xfrm>
              <a:off x="161" y="1169"/>
              <a:ext cx="342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600</a:t>
              </a:r>
              <a:endParaRPr lang="en-US">
                <a:latin typeface="Calibri" charset="0"/>
              </a:endParaRPr>
            </a:p>
          </p:txBody>
        </p:sp>
        <p:sp>
          <p:nvSpPr>
            <p:cNvPr id="161" name="Line 47"/>
            <p:cNvSpPr>
              <a:spLocks noChangeShapeType="1"/>
            </p:cNvSpPr>
            <p:nvPr/>
          </p:nvSpPr>
          <p:spPr bwMode="auto">
            <a:xfrm>
              <a:off x="454" y="914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46"/>
            <p:cNvSpPr>
              <a:spLocks noChangeArrowheads="1"/>
            </p:cNvSpPr>
            <p:nvPr/>
          </p:nvSpPr>
          <p:spPr bwMode="auto">
            <a:xfrm>
              <a:off x="161" y="830"/>
              <a:ext cx="342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800</a:t>
              </a:r>
              <a:endParaRPr lang="en-US">
                <a:latin typeface="Calibri" charset="0"/>
              </a:endParaRPr>
            </a:p>
          </p:txBody>
        </p:sp>
        <p:sp>
          <p:nvSpPr>
            <p:cNvPr id="163" name="Line 45"/>
            <p:cNvSpPr>
              <a:spLocks noChangeShapeType="1"/>
            </p:cNvSpPr>
            <p:nvPr/>
          </p:nvSpPr>
          <p:spPr bwMode="auto">
            <a:xfrm>
              <a:off x="454" y="591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44"/>
            <p:cNvSpPr>
              <a:spLocks noChangeArrowheads="1"/>
            </p:cNvSpPr>
            <p:nvPr/>
          </p:nvSpPr>
          <p:spPr bwMode="auto">
            <a:xfrm>
              <a:off x="73" y="504"/>
              <a:ext cx="456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1000</a:t>
              </a:r>
              <a:endParaRPr lang="en-US">
                <a:latin typeface="Calibri" charset="0"/>
              </a:endParaRPr>
            </a:p>
          </p:txBody>
        </p:sp>
        <p:sp>
          <p:nvSpPr>
            <p:cNvPr id="165" name="Line 43"/>
            <p:cNvSpPr>
              <a:spLocks noChangeShapeType="1"/>
            </p:cNvSpPr>
            <p:nvPr/>
          </p:nvSpPr>
          <p:spPr bwMode="auto">
            <a:xfrm>
              <a:off x="454" y="216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42"/>
            <p:cNvSpPr>
              <a:spLocks noChangeShapeType="1"/>
            </p:cNvSpPr>
            <p:nvPr/>
          </p:nvSpPr>
          <p:spPr bwMode="auto">
            <a:xfrm>
              <a:off x="454" y="208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41"/>
            <p:cNvSpPr>
              <a:spLocks noChangeShapeType="1"/>
            </p:cNvSpPr>
            <p:nvPr/>
          </p:nvSpPr>
          <p:spPr bwMode="auto">
            <a:xfrm>
              <a:off x="454" y="199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40"/>
            <p:cNvSpPr>
              <a:spLocks noChangeShapeType="1"/>
            </p:cNvSpPr>
            <p:nvPr/>
          </p:nvSpPr>
          <p:spPr bwMode="auto">
            <a:xfrm>
              <a:off x="454" y="182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39"/>
            <p:cNvSpPr>
              <a:spLocks noChangeShapeType="1"/>
            </p:cNvSpPr>
            <p:nvPr/>
          </p:nvSpPr>
          <p:spPr bwMode="auto">
            <a:xfrm>
              <a:off x="454" y="174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Line 38"/>
            <p:cNvSpPr>
              <a:spLocks noChangeShapeType="1"/>
            </p:cNvSpPr>
            <p:nvPr/>
          </p:nvSpPr>
          <p:spPr bwMode="auto">
            <a:xfrm>
              <a:off x="454" y="167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Line 37"/>
            <p:cNvSpPr>
              <a:spLocks noChangeShapeType="1"/>
            </p:cNvSpPr>
            <p:nvPr/>
          </p:nvSpPr>
          <p:spPr bwMode="auto">
            <a:xfrm>
              <a:off x="454" y="15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Line 36"/>
            <p:cNvSpPr>
              <a:spLocks noChangeShapeType="1"/>
            </p:cNvSpPr>
            <p:nvPr/>
          </p:nvSpPr>
          <p:spPr bwMode="auto">
            <a:xfrm>
              <a:off x="454" y="14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Line 35"/>
            <p:cNvSpPr>
              <a:spLocks noChangeShapeType="1"/>
            </p:cNvSpPr>
            <p:nvPr/>
          </p:nvSpPr>
          <p:spPr bwMode="auto">
            <a:xfrm>
              <a:off x="454" y="13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Line 34"/>
            <p:cNvSpPr>
              <a:spLocks noChangeShapeType="1"/>
            </p:cNvSpPr>
            <p:nvPr/>
          </p:nvSpPr>
          <p:spPr bwMode="auto">
            <a:xfrm>
              <a:off x="454" y="116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Line 33"/>
            <p:cNvSpPr>
              <a:spLocks noChangeShapeType="1"/>
            </p:cNvSpPr>
            <p:nvPr/>
          </p:nvSpPr>
          <p:spPr bwMode="auto">
            <a:xfrm>
              <a:off x="454" y="108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32"/>
            <p:cNvSpPr>
              <a:spLocks noChangeShapeType="1"/>
            </p:cNvSpPr>
            <p:nvPr/>
          </p:nvSpPr>
          <p:spPr bwMode="auto">
            <a:xfrm>
              <a:off x="454" y="9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Line 31"/>
            <p:cNvSpPr>
              <a:spLocks noChangeShapeType="1"/>
            </p:cNvSpPr>
            <p:nvPr/>
          </p:nvSpPr>
          <p:spPr bwMode="auto">
            <a:xfrm>
              <a:off x="454" y="83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Line 30"/>
            <p:cNvSpPr>
              <a:spLocks noChangeShapeType="1"/>
            </p:cNvSpPr>
            <p:nvPr/>
          </p:nvSpPr>
          <p:spPr bwMode="auto">
            <a:xfrm>
              <a:off x="454" y="7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Line 29"/>
            <p:cNvSpPr>
              <a:spLocks noChangeShapeType="1"/>
            </p:cNvSpPr>
            <p:nvPr/>
          </p:nvSpPr>
          <p:spPr bwMode="auto">
            <a:xfrm>
              <a:off x="454" y="67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Line 28"/>
            <p:cNvSpPr>
              <a:spLocks noChangeShapeType="1"/>
            </p:cNvSpPr>
            <p:nvPr/>
          </p:nvSpPr>
          <p:spPr bwMode="auto">
            <a:xfrm>
              <a:off x="454" y="50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Line 27"/>
            <p:cNvSpPr>
              <a:spLocks noChangeShapeType="1"/>
            </p:cNvSpPr>
            <p:nvPr/>
          </p:nvSpPr>
          <p:spPr bwMode="auto">
            <a:xfrm>
              <a:off x="454" y="42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Line 26"/>
            <p:cNvSpPr>
              <a:spLocks noChangeShapeType="1"/>
            </p:cNvSpPr>
            <p:nvPr/>
          </p:nvSpPr>
          <p:spPr bwMode="auto">
            <a:xfrm>
              <a:off x="454" y="3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Line 25"/>
            <p:cNvSpPr>
              <a:spLocks noChangeShapeType="1"/>
            </p:cNvSpPr>
            <p:nvPr/>
          </p:nvSpPr>
          <p:spPr bwMode="auto">
            <a:xfrm flipV="1">
              <a:off x="454" y="267"/>
              <a:ext cx="1" cy="20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24"/>
            <p:cNvSpPr>
              <a:spLocks noChangeArrowheads="1"/>
            </p:cNvSpPr>
            <p:nvPr/>
          </p:nvSpPr>
          <p:spPr bwMode="auto">
            <a:xfrm>
              <a:off x="28" y="16"/>
              <a:ext cx="1299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el" charset="0"/>
                  <a:ea typeface="Times New Roman" charset="0"/>
                  <a:cs typeface="Times New Roman" charset="0"/>
                </a:rPr>
                <a:t>Weekly Cases</a:t>
              </a:r>
              <a:endParaRPr lang="en-US">
                <a:latin typeface="Calibri" charset="0"/>
              </a:endParaRPr>
            </a:p>
          </p:txBody>
        </p:sp>
        <p:sp>
          <p:nvSpPr>
            <p:cNvPr id="185" name="Freeform 23"/>
            <p:cNvSpPr>
              <a:spLocks/>
            </p:cNvSpPr>
            <p:nvPr/>
          </p:nvSpPr>
          <p:spPr bwMode="auto">
            <a:xfrm>
              <a:off x="424" y="2181"/>
              <a:ext cx="220" cy="70"/>
            </a:xfrm>
            <a:custGeom>
              <a:avLst/>
              <a:gdLst>
                <a:gd name="T0" fmla="*/ 0 w 220"/>
                <a:gd name="T1" fmla="*/ 70 h 70"/>
                <a:gd name="T2" fmla="*/ 15 w 220"/>
                <a:gd name="T3" fmla="*/ 70 h 70"/>
                <a:gd name="T4" fmla="*/ 15 w 220"/>
                <a:gd name="T5" fmla="*/ 70 h 70"/>
                <a:gd name="T6" fmla="*/ 15 w 220"/>
                <a:gd name="T7" fmla="*/ 70 h 70"/>
                <a:gd name="T8" fmla="*/ 30 w 220"/>
                <a:gd name="T9" fmla="*/ 70 h 70"/>
                <a:gd name="T10" fmla="*/ 30 w 220"/>
                <a:gd name="T11" fmla="*/ 56 h 70"/>
                <a:gd name="T12" fmla="*/ 30 w 220"/>
                <a:gd name="T13" fmla="*/ 56 h 70"/>
                <a:gd name="T14" fmla="*/ 30 w 220"/>
                <a:gd name="T15" fmla="*/ 70 h 70"/>
                <a:gd name="T16" fmla="*/ 44 w 220"/>
                <a:gd name="T17" fmla="*/ 70 h 70"/>
                <a:gd name="T18" fmla="*/ 44 w 220"/>
                <a:gd name="T19" fmla="*/ 70 h 70"/>
                <a:gd name="T20" fmla="*/ 44 w 220"/>
                <a:gd name="T21" fmla="*/ 70 h 70"/>
                <a:gd name="T22" fmla="*/ 59 w 220"/>
                <a:gd name="T23" fmla="*/ 56 h 70"/>
                <a:gd name="T24" fmla="*/ 59 w 220"/>
                <a:gd name="T25" fmla="*/ 70 h 70"/>
                <a:gd name="T26" fmla="*/ 59 w 220"/>
                <a:gd name="T27" fmla="*/ 56 h 70"/>
                <a:gd name="T28" fmla="*/ 74 w 220"/>
                <a:gd name="T29" fmla="*/ 56 h 70"/>
                <a:gd name="T30" fmla="*/ 74 w 220"/>
                <a:gd name="T31" fmla="*/ 56 h 70"/>
                <a:gd name="T32" fmla="*/ 74 w 220"/>
                <a:gd name="T33" fmla="*/ 56 h 70"/>
                <a:gd name="T34" fmla="*/ 74 w 220"/>
                <a:gd name="T35" fmla="*/ 56 h 70"/>
                <a:gd name="T36" fmla="*/ 88 w 220"/>
                <a:gd name="T37" fmla="*/ 56 h 70"/>
                <a:gd name="T38" fmla="*/ 88 w 220"/>
                <a:gd name="T39" fmla="*/ 56 h 70"/>
                <a:gd name="T40" fmla="*/ 88 w 220"/>
                <a:gd name="T41" fmla="*/ 56 h 70"/>
                <a:gd name="T42" fmla="*/ 103 w 220"/>
                <a:gd name="T43" fmla="*/ 56 h 70"/>
                <a:gd name="T44" fmla="*/ 103 w 220"/>
                <a:gd name="T45" fmla="*/ 56 h 70"/>
                <a:gd name="T46" fmla="*/ 103 w 220"/>
                <a:gd name="T47" fmla="*/ 56 h 70"/>
                <a:gd name="T48" fmla="*/ 118 w 220"/>
                <a:gd name="T49" fmla="*/ 56 h 70"/>
                <a:gd name="T50" fmla="*/ 118 w 220"/>
                <a:gd name="T51" fmla="*/ 42 h 70"/>
                <a:gd name="T52" fmla="*/ 118 w 220"/>
                <a:gd name="T53" fmla="*/ 56 h 70"/>
                <a:gd name="T54" fmla="*/ 118 w 220"/>
                <a:gd name="T55" fmla="*/ 42 h 70"/>
                <a:gd name="T56" fmla="*/ 132 w 220"/>
                <a:gd name="T57" fmla="*/ 42 h 70"/>
                <a:gd name="T58" fmla="*/ 132 w 220"/>
                <a:gd name="T59" fmla="*/ 14 h 70"/>
                <a:gd name="T60" fmla="*/ 132 w 220"/>
                <a:gd name="T61" fmla="*/ 28 h 70"/>
                <a:gd name="T62" fmla="*/ 147 w 220"/>
                <a:gd name="T63" fmla="*/ 42 h 70"/>
                <a:gd name="T64" fmla="*/ 147 w 220"/>
                <a:gd name="T65" fmla="*/ 14 h 70"/>
                <a:gd name="T66" fmla="*/ 147 w 220"/>
                <a:gd name="T67" fmla="*/ 28 h 70"/>
                <a:gd name="T68" fmla="*/ 161 w 220"/>
                <a:gd name="T69" fmla="*/ 42 h 70"/>
                <a:gd name="T70" fmla="*/ 161 w 220"/>
                <a:gd name="T71" fmla="*/ 28 h 70"/>
                <a:gd name="T72" fmla="*/ 161 w 220"/>
                <a:gd name="T73" fmla="*/ 42 h 70"/>
                <a:gd name="T74" fmla="*/ 161 w 220"/>
                <a:gd name="T75" fmla="*/ 56 h 70"/>
                <a:gd name="T76" fmla="*/ 176 w 220"/>
                <a:gd name="T77" fmla="*/ 56 h 70"/>
                <a:gd name="T78" fmla="*/ 176 w 220"/>
                <a:gd name="T79" fmla="*/ 56 h 70"/>
                <a:gd name="T80" fmla="*/ 176 w 220"/>
                <a:gd name="T81" fmla="*/ 56 h 70"/>
                <a:gd name="T82" fmla="*/ 191 w 220"/>
                <a:gd name="T83" fmla="*/ 56 h 70"/>
                <a:gd name="T84" fmla="*/ 191 w 220"/>
                <a:gd name="T85" fmla="*/ 56 h 70"/>
                <a:gd name="T86" fmla="*/ 191 w 220"/>
                <a:gd name="T87" fmla="*/ 28 h 70"/>
                <a:gd name="T88" fmla="*/ 191 w 220"/>
                <a:gd name="T89" fmla="*/ 28 h 70"/>
                <a:gd name="T90" fmla="*/ 205 w 220"/>
                <a:gd name="T91" fmla="*/ 14 h 70"/>
                <a:gd name="T92" fmla="*/ 205 w 220"/>
                <a:gd name="T93" fmla="*/ 28 h 70"/>
                <a:gd name="T94" fmla="*/ 205 w 220"/>
                <a:gd name="T95" fmla="*/ 42 h 70"/>
                <a:gd name="T96" fmla="*/ 220 w 220"/>
                <a:gd name="T97" fmla="*/ 0 h 70"/>
                <a:gd name="T98" fmla="*/ 220 w 220"/>
                <a:gd name="T99" fmla="*/ 42 h 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20"/>
                <a:gd name="T151" fmla="*/ 0 h 70"/>
                <a:gd name="T152" fmla="*/ 220 w 220"/>
                <a:gd name="T153" fmla="*/ 70 h 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20" h="70">
                  <a:moveTo>
                    <a:pt x="0" y="70"/>
                  </a:moveTo>
                  <a:lnTo>
                    <a:pt x="15" y="70"/>
                  </a:lnTo>
                  <a:lnTo>
                    <a:pt x="30" y="70"/>
                  </a:lnTo>
                  <a:lnTo>
                    <a:pt x="30" y="56"/>
                  </a:lnTo>
                  <a:lnTo>
                    <a:pt x="30" y="70"/>
                  </a:lnTo>
                  <a:lnTo>
                    <a:pt x="44" y="70"/>
                  </a:lnTo>
                  <a:lnTo>
                    <a:pt x="59" y="56"/>
                  </a:lnTo>
                  <a:lnTo>
                    <a:pt x="59" y="70"/>
                  </a:lnTo>
                  <a:lnTo>
                    <a:pt x="59" y="56"/>
                  </a:lnTo>
                  <a:lnTo>
                    <a:pt x="74" y="56"/>
                  </a:lnTo>
                  <a:lnTo>
                    <a:pt x="88" y="56"/>
                  </a:lnTo>
                  <a:lnTo>
                    <a:pt x="103" y="56"/>
                  </a:lnTo>
                  <a:lnTo>
                    <a:pt x="118" y="56"/>
                  </a:lnTo>
                  <a:lnTo>
                    <a:pt x="118" y="42"/>
                  </a:lnTo>
                  <a:lnTo>
                    <a:pt x="118" y="56"/>
                  </a:lnTo>
                  <a:lnTo>
                    <a:pt x="118" y="42"/>
                  </a:lnTo>
                  <a:lnTo>
                    <a:pt x="132" y="42"/>
                  </a:lnTo>
                  <a:lnTo>
                    <a:pt x="132" y="14"/>
                  </a:lnTo>
                  <a:lnTo>
                    <a:pt x="132" y="28"/>
                  </a:lnTo>
                  <a:lnTo>
                    <a:pt x="147" y="42"/>
                  </a:lnTo>
                  <a:lnTo>
                    <a:pt x="147" y="14"/>
                  </a:lnTo>
                  <a:lnTo>
                    <a:pt x="147" y="28"/>
                  </a:lnTo>
                  <a:lnTo>
                    <a:pt x="161" y="42"/>
                  </a:lnTo>
                  <a:lnTo>
                    <a:pt x="161" y="28"/>
                  </a:lnTo>
                  <a:lnTo>
                    <a:pt x="161" y="42"/>
                  </a:lnTo>
                  <a:lnTo>
                    <a:pt x="161" y="56"/>
                  </a:lnTo>
                  <a:lnTo>
                    <a:pt x="176" y="56"/>
                  </a:lnTo>
                  <a:lnTo>
                    <a:pt x="191" y="56"/>
                  </a:lnTo>
                  <a:lnTo>
                    <a:pt x="191" y="28"/>
                  </a:lnTo>
                  <a:lnTo>
                    <a:pt x="205" y="14"/>
                  </a:lnTo>
                  <a:lnTo>
                    <a:pt x="205" y="28"/>
                  </a:lnTo>
                  <a:lnTo>
                    <a:pt x="205" y="42"/>
                  </a:lnTo>
                  <a:lnTo>
                    <a:pt x="220" y="0"/>
                  </a:lnTo>
                  <a:lnTo>
                    <a:pt x="220" y="4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86" name="Freeform 22"/>
            <p:cNvSpPr>
              <a:spLocks/>
            </p:cNvSpPr>
            <p:nvPr/>
          </p:nvSpPr>
          <p:spPr bwMode="auto">
            <a:xfrm>
              <a:off x="644" y="1646"/>
              <a:ext cx="219" cy="605"/>
            </a:xfrm>
            <a:custGeom>
              <a:avLst/>
              <a:gdLst>
                <a:gd name="T0" fmla="*/ 0 w 219"/>
                <a:gd name="T1" fmla="*/ 577 h 605"/>
                <a:gd name="T2" fmla="*/ 0 w 219"/>
                <a:gd name="T3" fmla="*/ 563 h 605"/>
                <a:gd name="T4" fmla="*/ 15 w 219"/>
                <a:gd name="T5" fmla="*/ 535 h 605"/>
                <a:gd name="T6" fmla="*/ 15 w 219"/>
                <a:gd name="T7" fmla="*/ 549 h 605"/>
                <a:gd name="T8" fmla="*/ 15 w 219"/>
                <a:gd name="T9" fmla="*/ 478 h 605"/>
                <a:gd name="T10" fmla="*/ 15 w 219"/>
                <a:gd name="T11" fmla="*/ 520 h 605"/>
                <a:gd name="T12" fmla="*/ 29 w 219"/>
                <a:gd name="T13" fmla="*/ 506 h 605"/>
                <a:gd name="T14" fmla="*/ 29 w 219"/>
                <a:gd name="T15" fmla="*/ 535 h 605"/>
                <a:gd name="T16" fmla="*/ 29 w 219"/>
                <a:gd name="T17" fmla="*/ 492 h 605"/>
                <a:gd name="T18" fmla="*/ 44 w 219"/>
                <a:gd name="T19" fmla="*/ 478 h 605"/>
                <a:gd name="T20" fmla="*/ 44 w 219"/>
                <a:gd name="T21" fmla="*/ 492 h 605"/>
                <a:gd name="T22" fmla="*/ 44 w 219"/>
                <a:gd name="T23" fmla="*/ 338 h 605"/>
                <a:gd name="T24" fmla="*/ 59 w 219"/>
                <a:gd name="T25" fmla="*/ 422 h 605"/>
                <a:gd name="T26" fmla="*/ 59 w 219"/>
                <a:gd name="T27" fmla="*/ 211 h 605"/>
                <a:gd name="T28" fmla="*/ 59 w 219"/>
                <a:gd name="T29" fmla="*/ 169 h 605"/>
                <a:gd name="T30" fmla="*/ 59 w 219"/>
                <a:gd name="T31" fmla="*/ 84 h 605"/>
                <a:gd name="T32" fmla="*/ 73 w 219"/>
                <a:gd name="T33" fmla="*/ 169 h 605"/>
                <a:gd name="T34" fmla="*/ 73 w 219"/>
                <a:gd name="T35" fmla="*/ 169 h 605"/>
                <a:gd name="T36" fmla="*/ 73 w 219"/>
                <a:gd name="T37" fmla="*/ 183 h 605"/>
                <a:gd name="T38" fmla="*/ 88 w 219"/>
                <a:gd name="T39" fmla="*/ 98 h 605"/>
                <a:gd name="T40" fmla="*/ 88 w 219"/>
                <a:gd name="T41" fmla="*/ 98 h 605"/>
                <a:gd name="T42" fmla="*/ 88 w 219"/>
                <a:gd name="T43" fmla="*/ 183 h 605"/>
                <a:gd name="T44" fmla="*/ 88 w 219"/>
                <a:gd name="T45" fmla="*/ 84 h 605"/>
                <a:gd name="T46" fmla="*/ 102 w 219"/>
                <a:gd name="T47" fmla="*/ 155 h 605"/>
                <a:gd name="T48" fmla="*/ 102 w 219"/>
                <a:gd name="T49" fmla="*/ 253 h 605"/>
                <a:gd name="T50" fmla="*/ 102 w 219"/>
                <a:gd name="T51" fmla="*/ 211 h 605"/>
                <a:gd name="T52" fmla="*/ 117 w 219"/>
                <a:gd name="T53" fmla="*/ 70 h 605"/>
                <a:gd name="T54" fmla="*/ 117 w 219"/>
                <a:gd name="T55" fmla="*/ 56 h 605"/>
                <a:gd name="T56" fmla="*/ 117 w 219"/>
                <a:gd name="T57" fmla="*/ 0 h 605"/>
                <a:gd name="T58" fmla="*/ 132 w 219"/>
                <a:gd name="T59" fmla="*/ 84 h 605"/>
                <a:gd name="T60" fmla="*/ 132 w 219"/>
                <a:gd name="T61" fmla="*/ 98 h 605"/>
                <a:gd name="T62" fmla="*/ 132 w 219"/>
                <a:gd name="T63" fmla="*/ 239 h 605"/>
                <a:gd name="T64" fmla="*/ 132 w 219"/>
                <a:gd name="T65" fmla="*/ 309 h 605"/>
                <a:gd name="T66" fmla="*/ 146 w 219"/>
                <a:gd name="T67" fmla="*/ 366 h 605"/>
                <a:gd name="T68" fmla="*/ 146 w 219"/>
                <a:gd name="T69" fmla="*/ 408 h 605"/>
                <a:gd name="T70" fmla="*/ 146 w 219"/>
                <a:gd name="T71" fmla="*/ 450 h 605"/>
                <a:gd name="T72" fmla="*/ 161 w 219"/>
                <a:gd name="T73" fmla="*/ 464 h 605"/>
                <a:gd name="T74" fmla="*/ 161 w 219"/>
                <a:gd name="T75" fmla="*/ 492 h 605"/>
                <a:gd name="T76" fmla="*/ 161 w 219"/>
                <a:gd name="T77" fmla="*/ 506 h 605"/>
                <a:gd name="T78" fmla="*/ 176 w 219"/>
                <a:gd name="T79" fmla="*/ 535 h 605"/>
                <a:gd name="T80" fmla="*/ 176 w 219"/>
                <a:gd name="T81" fmla="*/ 535 h 605"/>
                <a:gd name="T82" fmla="*/ 176 w 219"/>
                <a:gd name="T83" fmla="*/ 549 h 605"/>
                <a:gd name="T84" fmla="*/ 176 w 219"/>
                <a:gd name="T85" fmla="*/ 577 h 605"/>
                <a:gd name="T86" fmla="*/ 190 w 219"/>
                <a:gd name="T87" fmla="*/ 577 h 605"/>
                <a:gd name="T88" fmla="*/ 190 w 219"/>
                <a:gd name="T89" fmla="*/ 605 h 605"/>
                <a:gd name="T90" fmla="*/ 190 w 219"/>
                <a:gd name="T91" fmla="*/ 591 h 605"/>
                <a:gd name="T92" fmla="*/ 205 w 219"/>
                <a:gd name="T93" fmla="*/ 605 h 605"/>
                <a:gd name="T94" fmla="*/ 205 w 219"/>
                <a:gd name="T95" fmla="*/ 591 h 605"/>
                <a:gd name="T96" fmla="*/ 205 w 219"/>
                <a:gd name="T97" fmla="*/ 605 h 605"/>
                <a:gd name="T98" fmla="*/ 219 w 219"/>
                <a:gd name="T99" fmla="*/ 591 h 605"/>
                <a:gd name="T100" fmla="*/ 219 w 219"/>
                <a:gd name="T101" fmla="*/ 591 h 6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9"/>
                <a:gd name="T154" fmla="*/ 0 h 605"/>
                <a:gd name="T155" fmla="*/ 219 w 219"/>
                <a:gd name="T156" fmla="*/ 605 h 60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9" h="605">
                  <a:moveTo>
                    <a:pt x="0" y="577"/>
                  </a:moveTo>
                  <a:lnTo>
                    <a:pt x="0" y="563"/>
                  </a:lnTo>
                  <a:lnTo>
                    <a:pt x="15" y="535"/>
                  </a:lnTo>
                  <a:lnTo>
                    <a:pt x="15" y="549"/>
                  </a:lnTo>
                  <a:lnTo>
                    <a:pt x="15" y="478"/>
                  </a:lnTo>
                  <a:lnTo>
                    <a:pt x="15" y="520"/>
                  </a:lnTo>
                  <a:lnTo>
                    <a:pt x="29" y="506"/>
                  </a:lnTo>
                  <a:lnTo>
                    <a:pt x="29" y="535"/>
                  </a:lnTo>
                  <a:lnTo>
                    <a:pt x="29" y="492"/>
                  </a:lnTo>
                  <a:lnTo>
                    <a:pt x="44" y="478"/>
                  </a:lnTo>
                  <a:lnTo>
                    <a:pt x="44" y="492"/>
                  </a:lnTo>
                  <a:lnTo>
                    <a:pt x="44" y="338"/>
                  </a:lnTo>
                  <a:lnTo>
                    <a:pt x="59" y="422"/>
                  </a:lnTo>
                  <a:lnTo>
                    <a:pt x="59" y="211"/>
                  </a:lnTo>
                  <a:lnTo>
                    <a:pt x="59" y="169"/>
                  </a:lnTo>
                  <a:lnTo>
                    <a:pt x="59" y="84"/>
                  </a:lnTo>
                  <a:lnTo>
                    <a:pt x="73" y="169"/>
                  </a:lnTo>
                  <a:lnTo>
                    <a:pt x="73" y="183"/>
                  </a:lnTo>
                  <a:lnTo>
                    <a:pt x="88" y="98"/>
                  </a:lnTo>
                  <a:lnTo>
                    <a:pt x="88" y="183"/>
                  </a:lnTo>
                  <a:lnTo>
                    <a:pt x="88" y="84"/>
                  </a:lnTo>
                  <a:lnTo>
                    <a:pt x="102" y="155"/>
                  </a:lnTo>
                  <a:lnTo>
                    <a:pt x="102" y="253"/>
                  </a:lnTo>
                  <a:lnTo>
                    <a:pt x="102" y="211"/>
                  </a:lnTo>
                  <a:lnTo>
                    <a:pt x="117" y="70"/>
                  </a:lnTo>
                  <a:lnTo>
                    <a:pt x="117" y="56"/>
                  </a:lnTo>
                  <a:lnTo>
                    <a:pt x="117" y="0"/>
                  </a:lnTo>
                  <a:lnTo>
                    <a:pt x="132" y="84"/>
                  </a:lnTo>
                  <a:lnTo>
                    <a:pt x="132" y="98"/>
                  </a:lnTo>
                  <a:lnTo>
                    <a:pt x="132" y="239"/>
                  </a:lnTo>
                  <a:lnTo>
                    <a:pt x="132" y="309"/>
                  </a:lnTo>
                  <a:lnTo>
                    <a:pt x="146" y="366"/>
                  </a:lnTo>
                  <a:lnTo>
                    <a:pt x="146" y="408"/>
                  </a:lnTo>
                  <a:lnTo>
                    <a:pt x="146" y="450"/>
                  </a:lnTo>
                  <a:lnTo>
                    <a:pt x="161" y="464"/>
                  </a:lnTo>
                  <a:lnTo>
                    <a:pt x="161" y="492"/>
                  </a:lnTo>
                  <a:lnTo>
                    <a:pt x="161" y="506"/>
                  </a:lnTo>
                  <a:lnTo>
                    <a:pt x="176" y="535"/>
                  </a:lnTo>
                  <a:lnTo>
                    <a:pt x="176" y="549"/>
                  </a:lnTo>
                  <a:lnTo>
                    <a:pt x="176" y="577"/>
                  </a:lnTo>
                  <a:lnTo>
                    <a:pt x="190" y="577"/>
                  </a:lnTo>
                  <a:lnTo>
                    <a:pt x="190" y="605"/>
                  </a:lnTo>
                  <a:lnTo>
                    <a:pt x="190" y="591"/>
                  </a:lnTo>
                  <a:lnTo>
                    <a:pt x="205" y="605"/>
                  </a:lnTo>
                  <a:lnTo>
                    <a:pt x="205" y="591"/>
                  </a:lnTo>
                  <a:lnTo>
                    <a:pt x="205" y="605"/>
                  </a:lnTo>
                  <a:lnTo>
                    <a:pt x="219" y="59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87" name="Freeform 21"/>
            <p:cNvSpPr>
              <a:spLocks/>
            </p:cNvSpPr>
            <p:nvPr/>
          </p:nvSpPr>
          <p:spPr bwMode="auto">
            <a:xfrm>
              <a:off x="863" y="1927"/>
              <a:ext cx="220" cy="324"/>
            </a:xfrm>
            <a:custGeom>
              <a:avLst/>
              <a:gdLst>
                <a:gd name="T0" fmla="*/ 0 w 220"/>
                <a:gd name="T1" fmla="*/ 310 h 324"/>
                <a:gd name="T2" fmla="*/ 0 w 220"/>
                <a:gd name="T3" fmla="*/ 310 h 324"/>
                <a:gd name="T4" fmla="*/ 0 w 220"/>
                <a:gd name="T5" fmla="*/ 324 h 324"/>
                <a:gd name="T6" fmla="*/ 15 w 220"/>
                <a:gd name="T7" fmla="*/ 324 h 324"/>
                <a:gd name="T8" fmla="*/ 15 w 220"/>
                <a:gd name="T9" fmla="*/ 310 h 324"/>
                <a:gd name="T10" fmla="*/ 15 w 220"/>
                <a:gd name="T11" fmla="*/ 324 h 324"/>
                <a:gd name="T12" fmla="*/ 30 w 220"/>
                <a:gd name="T13" fmla="*/ 310 h 324"/>
                <a:gd name="T14" fmla="*/ 30 w 220"/>
                <a:gd name="T15" fmla="*/ 324 h 324"/>
                <a:gd name="T16" fmla="*/ 30 w 220"/>
                <a:gd name="T17" fmla="*/ 310 h 324"/>
                <a:gd name="T18" fmla="*/ 30 w 220"/>
                <a:gd name="T19" fmla="*/ 324 h 324"/>
                <a:gd name="T20" fmla="*/ 44 w 220"/>
                <a:gd name="T21" fmla="*/ 324 h 324"/>
                <a:gd name="T22" fmla="*/ 44 w 220"/>
                <a:gd name="T23" fmla="*/ 310 h 324"/>
                <a:gd name="T24" fmla="*/ 44 w 220"/>
                <a:gd name="T25" fmla="*/ 310 h 324"/>
                <a:gd name="T26" fmla="*/ 59 w 220"/>
                <a:gd name="T27" fmla="*/ 310 h 324"/>
                <a:gd name="T28" fmla="*/ 59 w 220"/>
                <a:gd name="T29" fmla="*/ 324 h 324"/>
                <a:gd name="T30" fmla="*/ 59 w 220"/>
                <a:gd name="T31" fmla="*/ 310 h 324"/>
                <a:gd name="T32" fmla="*/ 74 w 220"/>
                <a:gd name="T33" fmla="*/ 310 h 324"/>
                <a:gd name="T34" fmla="*/ 74 w 220"/>
                <a:gd name="T35" fmla="*/ 296 h 324"/>
                <a:gd name="T36" fmla="*/ 74 w 220"/>
                <a:gd name="T37" fmla="*/ 310 h 324"/>
                <a:gd name="T38" fmla="*/ 74 w 220"/>
                <a:gd name="T39" fmla="*/ 310 h 324"/>
                <a:gd name="T40" fmla="*/ 88 w 220"/>
                <a:gd name="T41" fmla="*/ 296 h 324"/>
                <a:gd name="T42" fmla="*/ 88 w 220"/>
                <a:gd name="T43" fmla="*/ 310 h 324"/>
                <a:gd name="T44" fmla="*/ 88 w 220"/>
                <a:gd name="T45" fmla="*/ 282 h 324"/>
                <a:gd name="T46" fmla="*/ 103 w 220"/>
                <a:gd name="T47" fmla="*/ 282 h 324"/>
                <a:gd name="T48" fmla="*/ 103 w 220"/>
                <a:gd name="T49" fmla="*/ 282 h 324"/>
                <a:gd name="T50" fmla="*/ 103 w 220"/>
                <a:gd name="T51" fmla="*/ 268 h 324"/>
                <a:gd name="T52" fmla="*/ 118 w 220"/>
                <a:gd name="T53" fmla="*/ 254 h 324"/>
                <a:gd name="T54" fmla="*/ 118 w 220"/>
                <a:gd name="T55" fmla="*/ 254 h 324"/>
                <a:gd name="T56" fmla="*/ 118 w 220"/>
                <a:gd name="T57" fmla="*/ 239 h 324"/>
                <a:gd name="T58" fmla="*/ 118 w 220"/>
                <a:gd name="T59" fmla="*/ 254 h 324"/>
                <a:gd name="T60" fmla="*/ 132 w 220"/>
                <a:gd name="T61" fmla="*/ 239 h 324"/>
                <a:gd name="T62" fmla="*/ 132 w 220"/>
                <a:gd name="T63" fmla="*/ 197 h 324"/>
                <a:gd name="T64" fmla="*/ 132 w 220"/>
                <a:gd name="T65" fmla="*/ 211 h 324"/>
                <a:gd name="T66" fmla="*/ 147 w 220"/>
                <a:gd name="T67" fmla="*/ 127 h 324"/>
                <a:gd name="T68" fmla="*/ 147 w 220"/>
                <a:gd name="T69" fmla="*/ 155 h 324"/>
                <a:gd name="T70" fmla="*/ 147 w 220"/>
                <a:gd name="T71" fmla="*/ 141 h 324"/>
                <a:gd name="T72" fmla="*/ 147 w 220"/>
                <a:gd name="T73" fmla="*/ 113 h 324"/>
                <a:gd name="T74" fmla="*/ 161 w 220"/>
                <a:gd name="T75" fmla="*/ 127 h 324"/>
                <a:gd name="T76" fmla="*/ 161 w 220"/>
                <a:gd name="T77" fmla="*/ 0 h 324"/>
                <a:gd name="T78" fmla="*/ 161 w 220"/>
                <a:gd name="T79" fmla="*/ 85 h 324"/>
                <a:gd name="T80" fmla="*/ 176 w 220"/>
                <a:gd name="T81" fmla="*/ 28 h 324"/>
                <a:gd name="T82" fmla="*/ 176 w 220"/>
                <a:gd name="T83" fmla="*/ 127 h 324"/>
                <a:gd name="T84" fmla="*/ 176 w 220"/>
                <a:gd name="T85" fmla="*/ 71 h 324"/>
                <a:gd name="T86" fmla="*/ 191 w 220"/>
                <a:gd name="T87" fmla="*/ 127 h 324"/>
                <a:gd name="T88" fmla="*/ 191 w 220"/>
                <a:gd name="T89" fmla="*/ 211 h 324"/>
                <a:gd name="T90" fmla="*/ 191 w 220"/>
                <a:gd name="T91" fmla="*/ 211 h 324"/>
                <a:gd name="T92" fmla="*/ 191 w 220"/>
                <a:gd name="T93" fmla="*/ 239 h 324"/>
                <a:gd name="T94" fmla="*/ 205 w 220"/>
                <a:gd name="T95" fmla="*/ 239 h 324"/>
                <a:gd name="T96" fmla="*/ 205 w 220"/>
                <a:gd name="T97" fmla="*/ 268 h 324"/>
                <a:gd name="T98" fmla="*/ 205 w 220"/>
                <a:gd name="T99" fmla="*/ 254 h 324"/>
                <a:gd name="T100" fmla="*/ 220 w 220"/>
                <a:gd name="T101" fmla="*/ 197 h 3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0"/>
                <a:gd name="T154" fmla="*/ 0 h 324"/>
                <a:gd name="T155" fmla="*/ 220 w 220"/>
                <a:gd name="T156" fmla="*/ 324 h 3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0" h="324">
                  <a:moveTo>
                    <a:pt x="0" y="310"/>
                  </a:moveTo>
                  <a:lnTo>
                    <a:pt x="0" y="310"/>
                  </a:lnTo>
                  <a:lnTo>
                    <a:pt x="0" y="324"/>
                  </a:lnTo>
                  <a:lnTo>
                    <a:pt x="15" y="324"/>
                  </a:lnTo>
                  <a:lnTo>
                    <a:pt x="15" y="310"/>
                  </a:lnTo>
                  <a:lnTo>
                    <a:pt x="15" y="324"/>
                  </a:lnTo>
                  <a:lnTo>
                    <a:pt x="30" y="310"/>
                  </a:lnTo>
                  <a:lnTo>
                    <a:pt x="30" y="324"/>
                  </a:lnTo>
                  <a:lnTo>
                    <a:pt x="30" y="310"/>
                  </a:lnTo>
                  <a:lnTo>
                    <a:pt x="30" y="324"/>
                  </a:lnTo>
                  <a:lnTo>
                    <a:pt x="44" y="324"/>
                  </a:lnTo>
                  <a:lnTo>
                    <a:pt x="44" y="310"/>
                  </a:lnTo>
                  <a:lnTo>
                    <a:pt x="59" y="310"/>
                  </a:lnTo>
                  <a:lnTo>
                    <a:pt x="59" y="324"/>
                  </a:lnTo>
                  <a:lnTo>
                    <a:pt x="59" y="310"/>
                  </a:lnTo>
                  <a:lnTo>
                    <a:pt x="74" y="310"/>
                  </a:lnTo>
                  <a:lnTo>
                    <a:pt x="74" y="296"/>
                  </a:lnTo>
                  <a:lnTo>
                    <a:pt x="74" y="310"/>
                  </a:lnTo>
                  <a:lnTo>
                    <a:pt x="88" y="296"/>
                  </a:lnTo>
                  <a:lnTo>
                    <a:pt x="88" y="310"/>
                  </a:lnTo>
                  <a:lnTo>
                    <a:pt x="88" y="282"/>
                  </a:lnTo>
                  <a:lnTo>
                    <a:pt x="103" y="282"/>
                  </a:lnTo>
                  <a:lnTo>
                    <a:pt x="103" y="268"/>
                  </a:lnTo>
                  <a:lnTo>
                    <a:pt x="118" y="254"/>
                  </a:lnTo>
                  <a:lnTo>
                    <a:pt x="118" y="239"/>
                  </a:lnTo>
                  <a:lnTo>
                    <a:pt x="118" y="254"/>
                  </a:lnTo>
                  <a:lnTo>
                    <a:pt x="132" y="239"/>
                  </a:lnTo>
                  <a:lnTo>
                    <a:pt x="132" y="197"/>
                  </a:lnTo>
                  <a:lnTo>
                    <a:pt x="132" y="211"/>
                  </a:lnTo>
                  <a:lnTo>
                    <a:pt x="147" y="127"/>
                  </a:lnTo>
                  <a:lnTo>
                    <a:pt x="147" y="155"/>
                  </a:lnTo>
                  <a:lnTo>
                    <a:pt x="147" y="141"/>
                  </a:lnTo>
                  <a:lnTo>
                    <a:pt x="147" y="113"/>
                  </a:lnTo>
                  <a:lnTo>
                    <a:pt x="161" y="127"/>
                  </a:lnTo>
                  <a:lnTo>
                    <a:pt x="161" y="0"/>
                  </a:lnTo>
                  <a:lnTo>
                    <a:pt x="161" y="85"/>
                  </a:lnTo>
                  <a:lnTo>
                    <a:pt x="176" y="28"/>
                  </a:lnTo>
                  <a:lnTo>
                    <a:pt x="176" y="127"/>
                  </a:lnTo>
                  <a:lnTo>
                    <a:pt x="176" y="71"/>
                  </a:lnTo>
                  <a:lnTo>
                    <a:pt x="191" y="127"/>
                  </a:lnTo>
                  <a:lnTo>
                    <a:pt x="191" y="211"/>
                  </a:lnTo>
                  <a:lnTo>
                    <a:pt x="191" y="239"/>
                  </a:lnTo>
                  <a:lnTo>
                    <a:pt x="205" y="239"/>
                  </a:lnTo>
                  <a:lnTo>
                    <a:pt x="205" y="268"/>
                  </a:lnTo>
                  <a:lnTo>
                    <a:pt x="205" y="254"/>
                  </a:lnTo>
                  <a:lnTo>
                    <a:pt x="220" y="197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88" name="Freeform 20"/>
            <p:cNvSpPr>
              <a:spLocks/>
            </p:cNvSpPr>
            <p:nvPr/>
          </p:nvSpPr>
          <p:spPr bwMode="auto">
            <a:xfrm>
              <a:off x="1083" y="1449"/>
              <a:ext cx="205" cy="788"/>
            </a:xfrm>
            <a:custGeom>
              <a:avLst/>
              <a:gdLst>
                <a:gd name="T0" fmla="*/ 0 w 205"/>
                <a:gd name="T1" fmla="*/ 675 h 788"/>
                <a:gd name="T2" fmla="*/ 0 w 205"/>
                <a:gd name="T3" fmla="*/ 675 h 788"/>
                <a:gd name="T4" fmla="*/ 0 w 205"/>
                <a:gd name="T5" fmla="*/ 605 h 788"/>
                <a:gd name="T6" fmla="*/ 15 w 205"/>
                <a:gd name="T7" fmla="*/ 633 h 788"/>
                <a:gd name="T8" fmla="*/ 15 w 205"/>
                <a:gd name="T9" fmla="*/ 577 h 788"/>
                <a:gd name="T10" fmla="*/ 15 w 205"/>
                <a:gd name="T11" fmla="*/ 605 h 788"/>
                <a:gd name="T12" fmla="*/ 15 w 205"/>
                <a:gd name="T13" fmla="*/ 633 h 788"/>
                <a:gd name="T14" fmla="*/ 29 w 205"/>
                <a:gd name="T15" fmla="*/ 535 h 788"/>
                <a:gd name="T16" fmla="*/ 29 w 205"/>
                <a:gd name="T17" fmla="*/ 619 h 788"/>
                <a:gd name="T18" fmla="*/ 29 w 205"/>
                <a:gd name="T19" fmla="*/ 464 h 788"/>
                <a:gd name="T20" fmla="*/ 44 w 205"/>
                <a:gd name="T21" fmla="*/ 633 h 788"/>
                <a:gd name="T22" fmla="*/ 44 w 205"/>
                <a:gd name="T23" fmla="*/ 563 h 788"/>
                <a:gd name="T24" fmla="*/ 44 w 205"/>
                <a:gd name="T25" fmla="*/ 563 h 788"/>
                <a:gd name="T26" fmla="*/ 59 w 205"/>
                <a:gd name="T27" fmla="*/ 0 h 788"/>
                <a:gd name="T28" fmla="*/ 59 w 205"/>
                <a:gd name="T29" fmla="*/ 352 h 788"/>
                <a:gd name="T30" fmla="*/ 59 w 205"/>
                <a:gd name="T31" fmla="*/ 338 h 788"/>
                <a:gd name="T32" fmla="*/ 59 w 205"/>
                <a:gd name="T33" fmla="*/ 352 h 788"/>
                <a:gd name="T34" fmla="*/ 73 w 205"/>
                <a:gd name="T35" fmla="*/ 253 h 788"/>
                <a:gd name="T36" fmla="*/ 73 w 205"/>
                <a:gd name="T37" fmla="*/ 309 h 788"/>
                <a:gd name="T38" fmla="*/ 73 w 205"/>
                <a:gd name="T39" fmla="*/ 141 h 788"/>
                <a:gd name="T40" fmla="*/ 88 w 205"/>
                <a:gd name="T41" fmla="*/ 309 h 788"/>
                <a:gd name="T42" fmla="*/ 88 w 205"/>
                <a:gd name="T43" fmla="*/ 352 h 788"/>
                <a:gd name="T44" fmla="*/ 88 w 205"/>
                <a:gd name="T45" fmla="*/ 352 h 788"/>
                <a:gd name="T46" fmla="*/ 88 w 205"/>
                <a:gd name="T47" fmla="*/ 352 h 788"/>
                <a:gd name="T48" fmla="*/ 102 w 205"/>
                <a:gd name="T49" fmla="*/ 436 h 788"/>
                <a:gd name="T50" fmla="*/ 102 w 205"/>
                <a:gd name="T51" fmla="*/ 464 h 788"/>
                <a:gd name="T52" fmla="*/ 102 w 205"/>
                <a:gd name="T53" fmla="*/ 535 h 788"/>
                <a:gd name="T54" fmla="*/ 117 w 205"/>
                <a:gd name="T55" fmla="*/ 492 h 788"/>
                <a:gd name="T56" fmla="*/ 117 w 205"/>
                <a:gd name="T57" fmla="*/ 633 h 788"/>
                <a:gd name="T58" fmla="*/ 117 w 205"/>
                <a:gd name="T59" fmla="*/ 577 h 788"/>
                <a:gd name="T60" fmla="*/ 132 w 205"/>
                <a:gd name="T61" fmla="*/ 675 h 788"/>
                <a:gd name="T62" fmla="*/ 132 w 205"/>
                <a:gd name="T63" fmla="*/ 633 h 788"/>
                <a:gd name="T64" fmla="*/ 132 w 205"/>
                <a:gd name="T65" fmla="*/ 619 h 788"/>
                <a:gd name="T66" fmla="*/ 132 w 205"/>
                <a:gd name="T67" fmla="*/ 605 h 788"/>
                <a:gd name="T68" fmla="*/ 146 w 205"/>
                <a:gd name="T69" fmla="*/ 675 h 788"/>
                <a:gd name="T70" fmla="*/ 146 w 205"/>
                <a:gd name="T71" fmla="*/ 703 h 788"/>
                <a:gd name="T72" fmla="*/ 146 w 205"/>
                <a:gd name="T73" fmla="*/ 675 h 788"/>
                <a:gd name="T74" fmla="*/ 161 w 205"/>
                <a:gd name="T75" fmla="*/ 760 h 788"/>
                <a:gd name="T76" fmla="*/ 161 w 205"/>
                <a:gd name="T77" fmla="*/ 760 h 788"/>
                <a:gd name="T78" fmla="*/ 161 w 205"/>
                <a:gd name="T79" fmla="*/ 774 h 788"/>
                <a:gd name="T80" fmla="*/ 176 w 205"/>
                <a:gd name="T81" fmla="*/ 760 h 788"/>
                <a:gd name="T82" fmla="*/ 176 w 205"/>
                <a:gd name="T83" fmla="*/ 774 h 788"/>
                <a:gd name="T84" fmla="*/ 176 w 205"/>
                <a:gd name="T85" fmla="*/ 774 h 788"/>
                <a:gd name="T86" fmla="*/ 176 w 205"/>
                <a:gd name="T87" fmla="*/ 788 h 788"/>
                <a:gd name="T88" fmla="*/ 190 w 205"/>
                <a:gd name="T89" fmla="*/ 788 h 788"/>
                <a:gd name="T90" fmla="*/ 190 w 205"/>
                <a:gd name="T91" fmla="*/ 788 h 788"/>
                <a:gd name="T92" fmla="*/ 190 w 205"/>
                <a:gd name="T93" fmla="*/ 788 h 788"/>
                <a:gd name="T94" fmla="*/ 205 w 205"/>
                <a:gd name="T95" fmla="*/ 788 h 788"/>
                <a:gd name="T96" fmla="*/ 205 w 205"/>
                <a:gd name="T97" fmla="*/ 788 h 788"/>
                <a:gd name="T98" fmla="*/ 205 w 205"/>
                <a:gd name="T99" fmla="*/ 788 h 788"/>
                <a:gd name="T100" fmla="*/ 205 w 205"/>
                <a:gd name="T101" fmla="*/ 788 h 78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5"/>
                <a:gd name="T154" fmla="*/ 0 h 788"/>
                <a:gd name="T155" fmla="*/ 205 w 205"/>
                <a:gd name="T156" fmla="*/ 788 h 78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5" h="788">
                  <a:moveTo>
                    <a:pt x="0" y="675"/>
                  </a:moveTo>
                  <a:lnTo>
                    <a:pt x="0" y="675"/>
                  </a:lnTo>
                  <a:lnTo>
                    <a:pt x="0" y="605"/>
                  </a:lnTo>
                  <a:lnTo>
                    <a:pt x="15" y="633"/>
                  </a:lnTo>
                  <a:lnTo>
                    <a:pt x="15" y="577"/>
                  </a:lnTo>
                  <a:lnTo>
                    <a:pt x="15" y="605"/>
                  </a:lnTo>
                  <a:lnTo>
                    <a:pt x="15" y="633"/>
                  </a:lnTo>
                  <a:lnTo>
                    <a:pt x="29" y="535"/>
                  </a:lnTo>
                  <a:lnTo>
                    <a:pt x="29" y="619"/>
                  </a:lnTo>
                  <a:lnTo>
                    <a:pt x="29" y="464"/>
                  </a:lnTo>
                  <a:lnTo>
                    <a:pt x="44" y="633"/>
                  </a:lnTo>
                  <a:lnTo>
                    <a:pt x="44" y="563"/>
                  </a:lnTo>
                  <a:lnTo>
                    <a:pt x="59" y="0"/>
                  </a:lnTo>
                  <a:lnTo>
                    <a:pt x="59" y="352"/>
                  </a:lnTo>
                  <a:lnTo>
                    <a:pt x="59" y="338"/>
                  </a:lnTo>
                  <a:lnTo>
                    <a:pt x="59" y="352"/>
                  </a:lnTo>
                  <a:lnTo>
                    <a:pt x="73" y="253"/>
                  </a:lnTo>
                  <a:lnTo>
                    <a:pt x="73" y="309"/>
                  </a:lnTo>
                  <a:lnTo>
                    <a:pt x="73" y="141"/>
                  </a:lnTo>
                  <a:lnTo>
                    <a:pt x="88" y="309"/>
                  </a:lnTo>
                  <a:lnTo>
                    <a:pt x="88" y="352"/>
                  </a:lnTo>
                  <a:lnTo>
                    <a:pt x="102" y="436"/>
                  </a:lnTo>
                  <a:lnTo>
                    <a:pt x="102" y="464"/>
                  </a:lnTo>
                  <a:lnTo>
                    <a:pt x="102" y="535"/>
                  </a:lnTo>
                  <a:lnTo>
                    <a:pt x="117" y="492"/>
                  </a:lnTo>
                  <a:lnTo>
                    <a:pt x="117" y="633"/>
                  </a:lnTo>
                  <a:lnTo>
                    <a:pt x="117" y="577"/>
                  </a:lnTo>
                  <a:lnTo>
                    <a:pt x="132" y="675"/>
                  </a:lnTo>
                  <a:lnTo>
                    <a:pt x="132" y="633"/>
                  </a:lnTo>
                  <a:lnTo>
                    <a:pt x="132" y="619"/>
                  </a:lnTo>
                  <a:lnTo>
                    <a:pt x="132" y="605"/>
                  </a:lnTo>
                  <a:lnTo>
                    <a:pt x="146" y="675"/>
                  </a:lnTo>
                  <a:lnTo>
                    <a:pt x="146" y="703"/>
                  </a:lnTo>
                  <a:lnTo>
                    <a:pt x="146" y="675"/>
                  </a:lnTo>
                  <a:lnTo>
                    <a:pt x="161" y="760"/>
                  </a:lnTo>
                  <a:lnTo>
                    <a:pt x="161" y="774"/>
                  </a:lnTo>
                  <a:lnTo>
                    <a:pt x="176" y="760"/>
                  </a:lnTo>
                  <a:lnTo>
                    <a:pt x="176" y="774"/>
                  </a:lnTo>
                  <a:lnTo>
                    <a:pt x="176" y="788"/>
                  </a:lnTo>
                  <a:lnTo>
                    <a:pt x="190" y="788"/>
                  </a:lnTo>
                  <a:lnTo>
                    <a:pt x="205" y="788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89" name="Freeform 19"/>
            <p:cNvSpPr>
              <a:spLocks/>
            </p:cNvSpPr>
            <p:nvPr/>
          </p:nvSpPr>
          <p:spPr bwMode="auto">
            <a:xfrm>
              <a:off x="1288" y="1899"/>
              <a:ext cx="219" cy="352"/>
            </a:xfrm>
            <a:custGeom>
              <a:avLst/>
              <a:gdLst>
                <a:gd name="T0" fmla="*/ 0 w 219"/>
                <a:gd name="T1" fmla="*/ 338 h 352"/>
                <a:gd name="T2" fmla="*/ 15 w 219"/>
                <a:gd name="T3" fmla="*/ 352 h 352"/>
                <a:gd name="T4" fmla="*/ 15 w 219"/>
                <a:gd name="T5" fmla="*/ 338 h 352"/>
                <a:gd name="T6" fmla="*/ 15 w 219"/>
                <a:gd name="T7" fmla="*/ 352 h 352"/>
                <a:gd name="T8" fmla="*/ 29 w 219"/>
                <a:gd name="T9" fmla="*/ 352 h 352"/>
                <a:gd name="T10" fmla="*/ 29 w 219"/>
                <a:gd name="T11" fmla="*/ 352 h 352"/>
                <a:gd name="T12" fmla="*/ 29 w 219"/>
                <a:gd name="T13" fmla="*/ 352 h 352"/>
                <a:gd name="T14" fmla="*/ 44 w 219"/>
                <a:gd name="T15" fmla="*/ 352 h 352"/>
                <a:gd name="T16" fmla="*/ 44 w 219"/>
                <a:gd name="T17" fmla="*/ 352 h 352"/>
                <a:gd name="T18" fmla="*/ 44 w 219"/>
                <a:gd name="T19" fmla="*/ 352 h 352"/>
                <a:gd name="T20" fmla="*/ 44 w 219"/>
                <a:gd name="T21" fmla="*/ 352 h 352"/>
                <a:gd name="T22" fmla="*/ 58 w 219"/>
                <a:gd name="T23" fmla="*/ 338 h 352"/>
                <a:gd name="T24" fmla="*/ 58 w 219"/>
                <a:gd name="T25" fmla="*/ 352 h 352"/>
                <a:gd name="T26" fmla="*/ 58 w 219"/>
                <a:gd name="T27" fmla="*/ 352 h 352"/>
                <a:gd name="T28" fmla="*/ 73 w 219"/>
                <a:gd name="T29" fmla="*/ 338 h 352"/>
                <a:gd name="T30" fmla="*/ 73 w 219"/>
                <a:gd name="T31" fmla="*/ 338 h 352"/>
                <a:gd name="T32" fmla="*/ 73 w 219"/>
                <a:gd name="T33" fmla="*/ 324 h 352"/>
                <a:gd name="T34" fmla="*/ 88 w 219"/>
                <a:gd name="T35" fmla="*/ 338 h 352"/>
                <a:gd name="T36" fmla="*/ 88 w 219"/>
                <a:gd name="T37" fmla="*/ 310 h 352"/>
                <a:gd name="T38" fmla="*/ 88 w 219"/>
                <a:gd name="T39" fmla="*/ 324 h 352"/>
                <a:gd name="T40" fmla="*/ 88 w 219"/>
                <a:gd name="T41" fmla="*/ 296 h 352"/>
                <a:gd name="T42" fmla="*/ 102 w 219"/>
                <a:gd name="T43" fmla="*/ 296 h 352"/>
                <a:gd name="T44" fmla="*/ 102 w 219"/>
                <a:gd name="T45" fmla="*/ 296 h 352"/>
                <a:gd name="T46" fmla="*/ 102 w 219"/>
                <a:gd name="T47" fmla="*/ 310 h 352"/>
                <a:gd name="T48" fmla="*/ 117 w 219"/>
                <a:gd name="T49" fmla="*/ 267 h 352"/>
                <a:gd name="T50" fmla="*/ 117 w 219"/>
                <a:gd name="T51" fmla="*/ 225 h 352"/>
                <a:gd name="T52" fmla="*/ 117 w 219"/>
                <a:gd name="T53" fmla="*/ 253 h 352"/>
                <a:gd name="T54" fmla="*/ 132 w 219"/>
                <a:gd name="T55" fmla="*/ 197 h 352"/>
                <a:gd name="T56" fmla="*/ 132 w 219"/>
                <a:gd name="T57" fmla="*/ 267 h 352"/>
                <a:gd name="T58" fmla="*/ 132 w 219"/>
                <a:gd name="T59" fmla="*/ 169 h 352"/>
                <a:gd name="T60" fmla="*/ 132 w 219"/>
                <a:gd name="T61" fmla="*/ 183 h 352"/>
                <a:gd name="T62" fmla="*/ 146 w 219"/>
                <a:gd name="T63" fmla="*/ 169 h 352"/>
                <a:gd name="T64" fmla="*/ 146 w 219"/>
                <a:gd name="T65" fmla="*/ 141 h 352"/>
                <a:gd name="T66" fmla="*/ 146 w 219"/>
                <a:gd name="T67" fmla="*/ 127 h 352"/>
                <a:gd name="T68" fmla="*/ 161 w 219"/>
                <a:gd name="T69" fmla="*/ 0 h 352"/>
                <a:gd name="T70" fmla="*/ 161 w 219"/>
                <a:gd name="T71" fmla="*/ 70 h 352"/>
                <a:gd name="T72" fmla="*/ 161 w 219"/>
                <a:gd name="T73" fmla="*/ 14 h 352"/>
                <a:gd name="T74" fmla="*/ 161 w 219"/>
                <a:gd name="T75" fmla="*/ 0 h 352"/>
                <a:gd name="T76" fmla="*/ 176 w 219"/>
                <a:gd name="T77" fmla="*/ 99 h 352"/>
                <a:gd name="T78" fmla="*/ 176 w 219"/>
                <a:gd name="T79" fmla="*/ 155 h 352"/>
                <a:gd name="T80" fmla="*/ 176 w 219"/>
                <a:gd name="T81" fmla="*/ 70 h 352"/>
                <a:gd name="T82" fmla="*/ 190 w 219"/>
                <a:gd name="T83" fmla="*/ 127 h 352"/>
                <a:gd name="T84" fmla="*/ 190 w 219"/>
                <a:gd name="T85" fmla="*/ 28 h 352"/>
                <a:gd name="T86" fmla="*/ 190 w 219"/>
                <a:gd name="T87" fmla="*/ 141 h 352"/>
                <a:gd name="T88" fmla="*/ 205 w 219"/>
                <a:gd name="T89" fmla="*/ 42 h 352"/>
                <a:gd name="T90" fmla="*/ 205 w 219"/>
                <a:gd name="T91" fmla="*/ 127 h 352"/>
                <a:gd name="T92" fmla="*/ 205 w 219"/>
                <a:gd name="T93" fmla="*/ 113 h 352"/>
                <a:gd name="T94" fmla="*/ 205 w 219"/>
                <a:gd name="T95" fmla="*/ 169 h 352"/>
                <a:gd name="T96" fmla="*/ 219 w 219"/>
                <a:gd name="T97" fmla="*/ 169 h 352"/>
                <a:gd name="T98" fmla="*/ 219 w 219"/>
                <a:gd name="T99" fmla="*/ 225 h 352"/>
                <a:gd name="T100" fmla="*/ 219 w 219"/>
                <a:gd name="T101" fmla="*/ 225 h 35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9"/>
                <a:gd name="T154" fmla="*/ 0 h 352"/>
                <a:gd name="T155" fmla="*/ 219 w 219"/>
                <a:gd name="T156" fmla="*/ 352 h 35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9" h="352">
                  <a:moveTo>
                    <a:pt x="0" y="338"/>
                  </a:moveTo>
                  <a:lnTo>
                    <a:pt x="15" y="352"/>
                  </a:lnTo>
                  <a:lnTo>
                    <a:pt x="15" y="338"/>
                  </a:lnTo>
                  <a:lnTo>
                    <a:pt x="15" y="352"/>
                  </a:lnTo>
                  <a:lnTo>
                    <a:pt x="29" y="352"/>
                  </a:lnTo>
                  <a:lnTo>
                    <a:pt x="44" y="352"/>
                  </a:lnTo>
                  <a:lnTo>
                    <a:pt x="58" y="338"/>
                  </a:lnTo>
                  <a:lnTo>
                    <a:pt x="58" y="352"/>
                  </a:lnTo>
                  <a:lnTo>
                    <a:pt x="73" y="338"/>
                  </a:lnTo>
                  <a:lnTo>
                    <a:pt x="73" y="324"/>
                  </a:lnTo>
                  <a:lnTo>
                    <a:pt x="88" y="338"/>
                  </a:lnTo>
                  <a:lnTo>
                    <a:pt x="88" y="310"/>
                  </a:lnTo>
                  <a:lnTo>
                    <a:pt x="88" y="324"/>
                  </a:lnTo>
                  <a:lnTo>
                    <a:pt x="88" y="296"/>
                  </a:lnTo>
                  <a:lnTo>
                    <a:pt x="102" y="296"/>
                  </a:lnTo>
                  <a:lnTo>
                    <a:pt x="102" y="310"/>
                  </a:lnTo>
                  <a:lnTo>
                    <a:pt x="117" y="267"/>
                  </a:lnTo>
                  <a:lnTo>
                    <a:pt x="117" y="225"/>
                  </a:lnTo>
                  <a:lnTo>
                    <a:pt x="117" y="253"/>
                  </a:lnTo>
                  <a:lnTo>
                    <a:pt x="132" y="197"/>
                  </a:lnTo>
                  <a:lnTo>
                    <a:pt x="132" y="267"/>
                  </a:lnTo>
                  <a:lnTo>
                    <a:pt x="132" y="169"/>
                  </a:lnTo>
                  <a:lnTo>
                    <a:pt x="132" y="183"/>
                  </a:lnTo>
                  <a:lnTo>
                    <a:pt x="146" y="169"/>
                  </a:lnTo>
                  <a:lnTo>
                    <a:pt x="146" y="141"/>
                  </a:lnTo>
                  <a:lnTo>
                    <a:pt x="146" y="127"/>
                  </a:lnTo>
                  <a:lnTo>
                    <a:pt x="161" y="0"/>
                  </a:lnTo>
                  <a:lnTo>
                    <a:pt x="161" y="70"/>
                  </a:lnTo>
                  <a:lnTo>
                    <a:pt x="161" y="14"/>
                  </a:lnTo>
                  <a:lnTo>
                    <a:pt x="161" y="0"/>
                  </a:lnTo>
                  <a:lnTo>
                    <a:pt x="176" y="99"/>
                  </a:lnTo>
                  <a:lnTo>
                    <a:pt x="176" y="155"/>
                  </a:lnTo>
                  <a:lnTo>
                    <a:pt x="176" y="70"/>
                  </a:lnTo>
                  <a:lnTo>
                    <a:pt x="190" y="127"/>
                  </a:lnTo>
                  <a:lnTo>
                    <a:pt x="190" y="28"/>
                  </a:lnTo>
                  <a:lnTo>
                    <a:pt x="190" y="141"/>
                  </a:lnTo>
                  <a:lnTo>
                    <a:pt x="205" y="42"/>
                  </a:lnTo>
                  <a:lnTo>
                    <a:pt x="205" y="127"/>
                  </a:lnTo>
                  <a:lnTo>
                    <a:pt x="205" y="113"/>
                  </a:lnTo>
                  <a:lnTo>
                    <a:pt x="205" y="169"/>
                  </a:lnTo>
                  <a:lnTo>
                    <a:pt x="219" y="169"/>
                  </a:lnTo>
                  <a:lnTo>
                    <a:pt x="219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1507" y="1238"/>
              <a:ext cx="220" cy="999"/>
            </a:xfrm>
            <a:custGeom>
              <a:avLst/>
              <a:gdLst>
                <a:gd name="T0" fmla="*/ 0 w 220"/>
                <a:gd name="T1" fmla="*/ 886 h 999"/>
                <a:gd name="T2" fmla="*/ 15 w 220"/>
                <a:gd name="T3" fmla="*/ 943 h 999"/>
                <a:gd name="T4" fmla="*/ 15 w 220"/>
                <a:gd name="T5" fmla="*/ 943 h 999"/>
                <a:gd name="T6" fmla="*/ 15 w 220"/>
                <a:gd name="T7" fmla="*/ 971 h 999"/>
                <a:gd name="T8" fmla="*/ 30 w 220"/>
                <a:gd name="T9" fmla="*/ 943 h 999"/>
                <a:gd name="T10" fmla="*/ 30 w 220"/>
                <a:gd name="T11" fmla="*/ 943 h 999"/>
                <a:gd name="T12" fmla="*/ 30 w 220"/>
                <a:gd name="T13" fmla="*/ 858 h 999"/>
                <a:gd name="T14" fmla="*/ 30 w 220"/>
                <a:gd name="T15" fmla="*/ 830 h 999"/>
                <a:gd name="T16" fmla="*/ 44 w 220"/>
                <a:gd name="T17" fmla="*/ 830 h 999"/>
                <a:gd name="T18" fmla="*/ 44 w 220"/>
                <a:gd name="T19" fmla="*/ 760 h 999"/>
                <a:gd name="T20" fmla="*/ 44 w 220"/>
                <a:gd name="T21" fmla="*/ 746 h 999"/>
                <a:gd name="T22" fmla="*/ 59 w 220"/>
                <a:gd name="T23" fmla="*/ 731 h 999"/>
                <a:gd name="T24" fmla="*/ 59 w 220"/>
                <a:gd name="T25" fmla="*/ 731 h 999"/>
                <a:gd name="T26" fmla="*/ 59 w 220"/>
                <a:gd name="T27" fmla="*/ 661 h 999"/>
                <a:gd name="T28" fmla="*/ 59 w 220"/>
                <a:gd name="T29" fmla="*/ 675 h 999"/>
                <a:gd name="T30" fmla="*/ 74 w 220"/>
                <a:gd name="T31" fmla="*/ 577 h 999"/>
                <a:gd name="T32" fmla="*/ 74 w 220"/>
                <a:gd name="T33" fmla="*/ 689 h 999"/>
                <a:gd name="T34" fmla="*/ 74 w 220"/>
                <a:gd name="T35" fmla="*/ 478 h 999"/>
                <a:gd name="T36" fmla="*/ 88 w 220"/>
                <a:gd name="T37" fmla="*/ 619 h 999"/>
                <a:gd name="T38" fmla="*/ 88 w 220"/>
                <a:gd name="T39" fmla="*/ 633 h 999"/>
                <a:gd name="T40" fmla="*/ 88 w 220"/>
                <a:gd name="T41" fmla="*/ 689 h 999"/>
                <a:gd name="T42" fmla="*/ 103 w 220"/>
                <a:gd name="T43" fmla="*/ 647 h 999"/>
                <a:gd name="T44" fmla="*/ 103 w 220"/>
                <a:gd name="T45" fmla="*/ 535 h 999"/>
                <a:gd name="T46" fmla="*/ 103 w 220"/>
                <a:gd name="T47" fmla="*/ 464 h 999"/>
                <a:gd name="T48" fmla="*/ 103 w 220"/>
                <a:gd name="T49" fmla="*/ 422 h 999"/>
                <a:gd name="T50" fmla="*/ 118 w 220"/>
                <a:gd name="T51" fmla="*/ 183 h 999"/>
                <a:gd name="T52" fmla="*/ 118 w 220"/>
                <a:gd name="T53" fmla="*/ 281 h 999"/>
                <a:gd name="T54" fmla="*/ 118 w 220"/>
                <a:gd name="T55" fmla="*/ 113 h 999"/>
                <a:gd name="T56" fmla="*/ 132 w 220"/>
                <a:gd name="T57" fmla="*/ 0 h 999"/>
                <a:gd name="T58" fmla="*/ 132 w 220"/>
                <a:gd name="T59" fmla="*/ 239 h 999"/>
                <a:gd name="T60" fmla="*/ 132 w 220"/>
                <a:gd name="T61" fmla="*/ 14 h 999"/>
                <a:gd name="T62" fmla="*/ 147 w 220"/>
                <a:gd name="T63" fmla="*/ 324 h 999"/>
                <a:gd name="T64" fmla="*/ 147 w 220"/>
                <a:gd name="T65" fmla="*/ 394 h 999"/>
                <a:gd name="T66" fmla="*/ 147 w 220"/>
                <a:gd name="T67" fmla="*/ 661 h 999"/>
                <a:gd name="T68" fmla="*/ 147 w 220"/>
                <a:gd name="T69" fmla="*/ 661 h 999"/>
                <a:gd name="T70" fmla="*/ 161 w 220"/>
                <a:gd name="T71" fmla="*/ 746 h 999"/>
                <a:gd name="T72" fmla="*/ 161 w 220"/>
                <a:gd name="T73" fmla="*/ 717 h 999"/>
                <a:gd name="T74" fmla="*/ 161 w 220"/>
                <a:gd name="T75" fmla="*/ 802 h 999"/>
                <a:gd name="T76" fmla="*/ 176 w 220"/>
                <a:gd name="T77" fmla="*/ 816 h 999"/>
                <a:gd name="T78" fmla="*/ 176 w 220"/>
                <a:gd name="T79" fmla="*/ 872 h 999"/>
                <a:gd name="T80" fmla="*/ 176 w 220"/>
                <a:gd name="T81" fmla="*/ 886 h 999"/>
                <a:gd name="T82" fmla="*/ 191 w 220"/>
                <a:gd name="T83" fmla="*/ 943 h 999"/>
                <a:gd name="T84" fmla="*/ 191 w 220"/>
                <a:gd name="T85" fmla="*/ 928 h 999"/>
                <a:gd name="T86" fmla="*/ 191 w 220"/>
                <a:gd name="T87" fmla="*/ 957 h 999"/>
                <a:gd name="T88" fmla="*/ 191 w 220"/>
                <a:gd name="T89" fmla="*/ 957 h 999"/>
                <a:gd name="T90" fmla="*/ 205 w 220"/>
                <a:gd name="T91" fmla="*/ 971 h 999"/>
                <a:gd name="T92" fmla="*/ 205 w 220"/>
                <a:gd name="T93" fmla="*/ 971 h 999"/>
                <a:gd name="T94" fmla="*/ 205 w 220"/>
                <a:gd name="T95" fmla="*/ 971 h 999"/>
                <a:gd name="T96" fmla="*/ 220 w 220"/>
                <a:gd name="T97" fmla="*/ 999 h 999"/>
                <a:gd name="T98" fmla="*/ 220 w 220"/>
                <a:gd name="T99" fmla="*/ 985 h 999"/>
                <a:gd name="T100" fmla="*/ 220 w 220"/>
                <a:gd name="T101" fmla="*/ 985 h 9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0"/>
                <a:gd name="T154" fmla="*/ 0 h 999"/>
                <a:gd name="T155" fmla="*/ 220 w 220"/>
                <a:gd name="T156" fmla="*/ 999 h 9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0" h="999">
                  <a:moveTo>
                    <a:pt x="0" y="886"/>
                  </a:moveTo>
                  <a:lnTo>
                    <a:pt x="15" y="943"/>
                  </a:lnTo>
                  <a:lnTo>
                    <a:pt x="15" y="971"/>
                  </a:lnTo>
                  <a:lnTo>
                    <a:pt x="30" y="943"/>
                  </a:lnTo>
                  <a:lnTo>
                    <a:pt x="30" y="858"/>
                  </a:lnTo>
                  <a:lnTo>
                    <a:pt x="30" y="830"/>
                  </a:lnTo>
                  <a:lnTo>
                    <a:pt x="44" y="830"/>
                  </a:lnTo>
                  <a:lnTo>
                    <a:pt x="44" y="760"/>
                  </a:lnTo>
                  <a:lnTo>
                    <a:pt x="44" y="746"/>
                  </a:lnTo>
                  <a:lnTo>
                    <a:pt x="59" y="731"/>
                  </a:lnTo>
                  <a:lnTo>
                    <a:pt x="59" y="661"/>
                  </a:lnTo>
                  <a:lnTo>
                    <a:pt x="59" y="675"/>
                  </a:lnTo>
                  <a:lnTo>
                    <a:pt x="74" y="577"/>
                  </a:lnTo>
                  <a:lnTo>
                    <a:pt x="74" y="689"/>
                  </a:lnTo>
                  <a:lnTo>
                    <a:pt x="74" y="478"/>
                  </a:lnTo>
                  <a:lnTo>
                    <a:pt x="88" y="619"/>
                  </a:lnTo>
                  <a:lnTo>
                    <a:pt x="88" y="633"/>
                  </a:lnTo>
                  <a:lnTo>
                    <a:pt x="88" y="689"/>
                  </a:lnTo>
                  <a:lnTo>
                    <a:pt x="103" y="647"/>
                  </a:lnTo>
                  <a:lnTo>
                    <a:pt x="103" y="535"/>
                  </a:lnTo>
                  <a:lnTo>
                    <a:pt x="103" y="464"/>
                  </a:lnTo>
                  <a:lnTo>
                    <a:pt x="103" y="422"/>
                  </a:lnTo>
                  <a:lnTo>
                    <a:pt x="118" y="183"/>
                  </a:lnTo>
                  <a:lnTo>
                    <a:pt x="118" y="281"/>
                  </a:lnTo>
                  <a:lnTo>
                    <a:pt x="118" y="113"/>
                  </a:lnTo>
                  <a:lnTo>
                    <a:pt x="132" y="0"/>
                  </a:lnTo>
                  <a:lnTo>
                    <a:pt x="132" y="239"/>
                  </a:lnTo>
                  <a:lnTo>
                    <a:pt x="132" y="14"/>
                  </a:lnTo>
                  <a:lnTo>
                    <a:pt x="147" y="324"/>
                  </a:lnTo>
                  <a:lnTo>
                    <a:pt x="147" y="394"/>
                  </a:lnTo>
                  <a:lnTo>
                    <a:pt x="147" y="661"/>
                  </a:lnTo>
                  <a:lnTo>
                    <a:pt x="161" y="746"/>
                  </a:lnTo>
                  <a:lnTo>
                    <a:pt x="161" y="717"/>
                  </a:lnTo>
                  <a:lnTo>
                    <a:pt x="161" y="802"/>
                  </a:lnTo>
                  <a:lnTo>
                    <a:pt x="176" y="816"/>
                  </a:lnTo>
                  <a:lnTo>
                    <a:pt x="176" y="872"/>
                  </a:lnTo>
                  <a:lnTo>
                    <a:pt x="176" y="886"/>
                  </a:lnTo>
                  <a:lnTo>
                    <a:pt x="191" y="943"/>
                  </a:lnTo>
                  <a:lnTo>
                    <a:pt x="191" y="928"/>
                  </a:lnTo>
                  <a:lnTo>
                    <a:pt x="191" y="957"/>
                  </a:lnTo>
                  <a:lnTo>
                    <a:pt x="205" y="971"/>
                  </a:lnTo>
                  <a:lnTo>
                    <a:pt x="220" y="999"/>
                  </a:lnTo>
                  <a:lnTo>
                    <a:pt x="220" y="98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1" name="Freeform 17"/>
            <p:cNvSpPr>
              <a:spLocks/>
            </p:cNvSpPr>
            <p:nvPr/>
          </p:nvSpPr>
          <p:spPr bwMode="auto">
            <a:xfrm>
              <a:off x="1727" y="1871"/>
              <a:ext cx="220" cy="380"/>
            </a:xfrm>
            <a:custGeom>
              <a:avLst/>
              <a:gdLst>
                <a:gd name="T0" fmla="*/ 0 w 220"/>
                <a:gd name="T1" fmla="*/ 352 h 380"/>
                <a:gd name="T2" fmla="*/ 0 w 220"/>
                <a:gd name="T3" fmla="*/ 366 h 380"/>
                <a:gd name="T4" fmla="*/ 15 w 220"/>
                <a:gd name="T5" fmla="*/ 366 h 380"/>
                <a:gd name="T6" fmla="*/ 15 w 220"/>
                <a:gd name="T7" fmla="*/ 352 h 380"/>
                <a:gd name="T8" fmla="*/ 15 w 220"/>
                <a:gd name="T9" fmla="*/ 366 h 380"/>
                <a:gd name="T10" fmla="*/ 29 w 220"/>
                <a:gd name="T11" fmla="*/ 366 h 380"/>
                <a:gd name="T12" fmla="*/ 29 w 220"/>
                <a:gd name="T13" fmla="*/ 366 h 380"/>
                <a:gd name="T14" fmla="*/ 29 w 220"/>
                <a:gd name="T15" fmla="*/ 380 h 380"/>
                <a:gd name="T16" fmla="*/ 44 w 220"/>
                <a:gd name="T17" fmla="*/ 366 h 380"/>
                <a:gd name="T18" fmla="*/ 44 w 220"/>
                <a:gd name="T19" fmla="*/ 352 h 380"/>
                <a:gd name="T20" fmla="*/ 44 w 220"/>
                <a:gd name="T21" fmla="*/ 366 h 380"/>
                <a:gd name="T22" fmla="*/ 44 w 220"/>
                <a:gd name="T23" fmla="*/ 366 h 380"/>
                <a:gd name="T24" fmla="*/ 59 w 220"/>
                <a:gd name="T25" fmla="*/ 366 h 380"/>
                <a:gd name="T26" fmla="*/ 59 w 220"/>
                <a:gd name="T27" fmla="*/ 380 h 380"/>
                <a:gd name="T28" fmla="*/ 59 w 220"/>
                <a:gd name="T29" fmla="*/ 380 h 380"/>
                <a:gd name="T30" fmla="*/ 73 w 220"/>
                <a:gd name="T31" fmla="*/ 366 h 380"/>
                <a:gd name="T32" fmla="*/ 73 w 220"/>
                <a:gd name="T33" fmla="*/ 366 h 380"/>
                <a:gd name="T34" fmla="*/ 73 w 220"/>
                <a:gd name="T35" fmla="*/ 380 h 380"/>
                <a:gd name="T36" fmla="*/ 88 w 220"/>
                <a:gd name="T37" fmla="*/ 380 h 380"/>
                <a:gd name="T38" fmla="*/ 88 w 220"/>
                <a:gd name="T39" fmla="*/ 380 h 380"/>
                <a:gd name="T40" fmla="*/ 88 w 220"/>
                <a:gd name="T41" fmla="*/ 366 h 380"/>
                <a:gd name="T42" fmla="*/ 88 w 220"/>
                <a:gd name="T43" fmla="*/ 380 h 380"/>
                <a:gd name="T44" fmla="*/ 102 w 220"/>
                <a:gd name="T45" fmla="*/ 366 h 380"/>
                <a:gd name="T46" fmla="*/ 102 w 220"/>
                <a:gd name="T47" fmla="*/ 366 h 380"/>
                <a:gd name="T48" fmla="*/ 102 w 220"/>
                <a:gd name="T49" fmla="*/ 366 h 380"/>
                <a:gd name="T50" fmla="*/ 117 w 220"/>
                <a:gd name="T51" fmla="*/ 366 h 380"/>
                <a:gd name="T52" fmla="*/ 117 w 220"/>
                <a:gd name="T53" fmla="*/ 380 h 380"/>
                <a:gd name="T54" fmla="*/ 117 w 220"/>
                <a:gd name="T55" fmla="*/ 380 h 380"/>
                <a:gd name="T56" fmla="*/ 117 w 220"/>
                <a:gd name="T57" fmla="*/ 366 h 380"/>
                <a:gd name="T58" fmla="*/ 132 w 220"/>
                <a:gd name="T59" fmla="*/ 366 h 380"/>
                <a:gd name="T60" fmla="*/ 132 w 220"/>
                <a:gd name="T61" fmla="*/ 366 h 380"/>
                <a:gd name="T62" fmla="*/ 132 w 220"/>
                <a:gd name="T63" fmla="*/ 366 h 380"/>
                <a:gd name="T64" fmla="*/ 146 w 220"/>
                <a:gd name="T65" fmla="*/ 366 h 380"/>
                <a:gd name="T66" fmla="*/ 146 w 220"/>
                <a:gd name="T67" fmla="*/ 366 h 380"/>
                <a:gd name="T68" fmla="*/ 146 w 220"/>
                <a:gd name="T69" fmla="*/ 366 h 380"/>
                <a:gd name="T70" fmla="*/ 161 w 220"/>
                <a:gd name="T71" fmla="*/ 338 h 380"/>
                <a:gd name="T72" fmla="*/ 161 w 220"/>
                <a:gd name="T73" fmla="*/ 324 h 380"/>
                <a:gd name="T74" fmla="*/ 161 w 220"/>
                <a:gd name="T75" fmla="*/ 352 h 380"/>
                <a:gd name="T76" fmla="*/ 161 w 220"/>
                <a:gd name="T77" fmla="*/ 281 h 380"/>
                <a:gd name="T78" fmla="*/ 176 w 220"/>
                <a:gd name="T79" fmla="*/ 324 h 380"/>
                <a:gd name="T80" fmla="*/ 176 w 220"/>
                <a:gd name="T81" fmla="*/ 239 h 380"/>
                <a:gd name="T82" fmla="*/ 176 w 220"/>
                <a:gd name="T83" fmla="*/ 225 h 380"/>
                <a:gd name="T84" fmla="*/ 190 w 220"/>
                <a:gd name="T85" fmla="*/ 113 h 380"/>
                <a:gd name="T86" fmla="*/ 190 w 220"/>
                <a:gd name="T87" fmla="*/ 169 h 380"/>
                <a:gd name="T88" fmla="*/ 190 w 220"/>
                <a:gd name="T89" fmla="*/ 169 h 380"/>
                <a:gd name="T90" fmla="*/ 205 w 220"/>
                <a:gd name="T91" fmla="*/ 113 h 380"/>
                <a:gd name="T92" fmla="*/ 205 w 220"/>
                <a:gd name="T93" fmla="*/ 0 h 380"/>
                <a:gd name="T94" fmla="*/ 205 w 220"/>
                <a:gd name="T95" fmla="*/ 0 h 380"/>
                <a:gd name="T96" fmla="*/ 205 w 220"/>
                <a:gd name="T97" fmla="*/ 84 h 380"/>
                <a:gd name="T98" fmla="*/ 220 w 220"/>
                <a:gd name="T99" fmla="*/ 0 h 380"/>
                <a:gd name="T100" fmla="*/ 220 w 220"/>
                <a:gd name="T101" fmla="*/ 141 h 3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0"/>
                <a:gd name="T154" fmla="*/ 0 h 380"/>
                <a:gd name="T155" fmla="*/ 220 w 220"/>
                <a:gd name="T156" fmla="*/ 380 h 38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0" h="380">
                  <a:moveTo>
                    <a:pt x="0" y="352"/>
                  </a:moveTo>
                  <a:lnTo>
                    <a:pt x="0" y="366"/>
                  </a:lnTo>
                  <a:lnTo>
                    <a:pt x="15" y="366"/>
                  </a:lnTo>
                  <a:lnTo>
                    <a:pt x="15" y="352"/>
                  </a:lnTo>
                  <a:lnTo>
                    <a:pt x="15" y="366"/>
                  </a:lnTo>
                  <a:lnTo>
                    <a:pt x="29" y="366"/>
                  </a:lnTo>
                  <a:lnTo>
                    <a:pt x="29" y="380"/>
                  </a:lnTo>
                  <a:lnTo>
                    <a:pt x="44" y="366"/>
                  </a:lnTo>
                  <a:lnTo>
                    <a:pt x="44" y="352"/>
                  </a:lnTo>
                  <a:lnTo>
                    <a:pt x="44" y="366"/>
                  </a:lnTo>
                  <a:lnTo>
                    <a:pt x="59" y="366"/>
                  </a:lnTo>
                  <a:lnTo>
                    <a:pt x="59" y="380"/>
                  </a:lnTo>
                  <a:lnTo>
                    <a:pt x="73" y="366"/>
                  </a:lnTo>
                  <a:lnTo>
                    <a:pt x="73" y="380"/>
                  </a:lnTo>
                  <a:lnTo>
                    <a:pt x="88" y="380"/>
                  </a:lnTo>
                  <a:lnTo>
                    <a:pt x="88" y="366"/>
                  </a:lnTo>
                  <a:lnTo>
                    <a:pt x="88" y="380"/>
                  </a:lnTo>
                  <a:lnTo>
                    <a:pt x="102" y="366"/>
                  </a:lnTo>
                  <a:lnTo>
                    <a:pt x="117" y="366"/>
                  </a:lnTo>
                  <a:lnTo>
                    <a:pt x="117" y="380"/>
                  </a:lnTo>
                  <a:lnTo>
                    <a:pt x="117" y="366"/>
                  </a:lnTo>
                  <a:lnTo>
                    <a:pt x="132" y="366"/>
                  </a:lnTo>
                  <a:lnTo>
                    <a:pt x="146" y="366"/>
                  </a:lnTo>
                  <a:lnTo>
                    <a:pt x="161" y="338"/>
                  </a:lnTo>
                  <a:lnTo>
                    <a:pt x="161" y="324"/>
                  </a:lnTo>
                  <a:lnTo>
                    <a:pt x="161" y="352"/>
                  </a:lnTo>
                  <a:lnTo>
                    <a:pt x="161" y="281"/>
                  </a:lnTo>
                  <a:lnTo>
                    <a:pt x="176" y="324"/>
                  </a:lnTo>
                  <a:lnTo>
                    <a:pt x="176" y="239"/>
                  </a:lnTo>
                  <a:lnTo>
                    <a:pt x="176" y="225"/>
                  </a:lnTo>
                  <a:lnTo>
                    <a:pt x="190" y="113"/>
                  </a:lnTo>
                  <a:lnTo>
                    <a:pt x="190" y="169"/>
                  </a:lnTo>
                  <a:lnTo>
                    <a:pt x="205" y="113"/>
                  </a:lnTo>
                  <a:lnTo>
                    <a:pt x="205" y="0"/>
                  </a:lnTo>
                  <a:lnTo>
                    <a:pt x="205" y="84"/>
                  </a:lnTo>
                  <a:lnTo>
                    <a:pt x="220" y="0"/>
                  </a:lnTo>
                  <a:lnTo>
                    <a:pt x="220" y="14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2" name="Freeform 16"/>
            <p:cNvSpPr>
              <a:spLocks/>
            </p:cNvSpPr>
            <p:nvPr/>
          </p:nvSpPr>
          <p:spPr bwMode="auto">
            <a:xfrm>
              <a:off x="1947" y="1407"/>
              <a:ext cx="219" cy="830"/>
            </a:xfrm>
            <a:custGeom>
              <a:avLst/>
              <a:gdLst>
                <a:gd name="T0" fmla="*/ 0 w 219"/>
                <a:gd name="T1" fmla="*/ 605 h 830"/>
                <a:gd name="T2" fmla="*/ 0 w 219"/>
                <a:gd name="T3" fmla="*/ 562 h 830"/>
                <a:gd name="T4" fmla="*/ 14 w 219"/>
                <a:gd name="T5" fmla="*/ 689 h 830"/>
                <a:gd name="T6" fmla="*/ 14 w 219"/>
                <a:gd name="T7" fmla="*/ 717 h 830"/>
                <a:gd name="T8" fmla="*/ 14 w 219"/>
                <a:gd name="T9" fmla="*/ 745 h 830"/>
                <a:gd name="T10" fmla="*/ 29 w 219"/>
                <a:gd name="T11" fmla="*/ 745 h 830"/>
                <a:gd name="T12" fmla="*/ 29 w 219"/>
                <a:gd name="T13" fmla="*/ 759 h 830"/>
                <a:gd name="T14" fmla="*/ 29 w 219"/>
                <a:gd name="T15" fmla="*/ 774 h 830"/>
                <a:gd name="T16" fmla="*/ 29 w 219"/>
                <a:gd name="T17" fmla="*/ 745 h 830"/>
                <a:gd name="T18" fmla="*/ 43 w 219"/>
                <a:gd name="T19" fmla="*/ 731 h 830"/>
                <a:gd name="T20" fmla="*/ 43 w 219"/>
                <a:gd name="T21" fmla="*/ 689 h 830"/>
                <a:gd name="T22" fmla="*/ 43 w 219"/>
                <a:gd name="T23" fmla="*/ 675 h 830"/>
                <a:gd name="T24" fmla="*/ 58 w 219"/>
                <a:gd name="T25" fmla="*/ 562 h 830"/>
                <a:gd name="T26" fmla="*/ 58 w 219"/>
                <a:gd name="T27" fmla="*/ 562 h 830"/>
                <a:gd name="T28" fmla="*/ 58 w 219"/>
                <a:gd name="T29" fmla="*/ 450 h 830"/>
                <a:gd name="T30" fmla="*/ 58 w 219"/>
                <a:gd name="T31" fmla="*/ 633 h 830"/>
                <a:gd name="T32" fmla="*/ 73 w 219"/>
                <a:gd name="T33" fmla="*/ 492 h 830"/>
                <a:gd name="T34" fmla="*/ 73 w 219"/>
                <a:gd name="T35" fmla="*/ 450 h 830"/>
                <a:gd name="T36" fmla="*/ 73 w 219"/>
                <a:gd name="T37" fmla="*/ 394 h 830"/>
                <a:gd name="T38" fmla="*/ 87 w 219"/>
                <a:gd name="T39" fmla="*/ 450 h 830"/>
                <a:gd name="T40" fmla="*/ 87 w 219"/>
                <a:gd name="T41" fmla="*/ 619 h 830"/>
                <a:gd name="T42" fmla="*/ 87 w 219"/>
                <a:gd name="T43" fmla="*/ 169 h 830"/>
                <a:gd name="T44" fmla="*/ 102 w 219"/>
                <a:gd name="T45" fmla="*/ 394 h 830"/>
                <a:gd name="T46" fmla="*/ 102 w 219"/>
                <a:gd name="T47" fmla="*/ 394 h 830"/>
                <a:gd name="T48" fmla="*/ 102 w 219"/>
                <a:gd name="T49" fmla="*/ 394 h 830"/>
                <a:gd name="T50" fmla="*/ 102 w 219"/>
                <a:gd name="T51" fmla="*/ 211 h 830"/>
                <a:gd name="T52" fmla="*/ 117 w 219"/>
                <a:gd name="T53" fmla="*/ 126 h 830"/>
                <a:gd name="T54" fmla="*/ 117 w 219"/>
                <a:gd name="T55" fmla="*/ 281 h 830"/>
                <a:gd name="T56" fmla="*/ 117 w 219"/>
                <a:gd name="T57" fmla="*/ 0 h 830"/>
                <a:gd name="T58" fmla="*/ 131 w 219"/>
                <a:gd name="T59" fmla="*/ 98 h 830"/>
                <a:gd name="T60" fmla="*/ 131 w 219"/>
                <a:gd name="T61" fmla="*/ 211 h 830"/>
                <a:gd name="T62" fmla="*/ 131 w 219"/>
                <a:gd name="T63" fmla="*/ 211 h 830"/>
                <a:gd name="T64" fmla="*/ 146 w 219"/>
                <a:gd name="T65" fmla="*/ 225 h 830"/>
                <a:gd name="T66" fmla="*/ 146 w 219"/>
                <a:gd name="T67" fmla="*/ 183 h 830"/>
                <a:gd name="T68" fmla="*/ 146 w 219"/>
                <a:gd name="T69" fmla="*/ 408 h 830"/>
                <a:gd name="T70" fmla="*/ 146 w 219"/>
                <a:gd name="T71" fmla="*/ 126 h 830"/>
                <a:gd name="T72" fmla="*/ 161 w 219"/>
                <a:gd name="T73" fmla="*/ 351 h 830"/>
                <a:gd name="T74" fmla="*/ 161 w 219"/>
                <a:gd name="T75" fmla="*/ 506 h 830"/>
                <a:gd name="T76" fmla="*/ 161 w 219"/>
                <a:gd name="T77" fmla="*/ 562 h 830"/>
                <a:gd name="T78" fmla="*/ 175 w 219"/>
                <a:gd name="T79" fmla="*/ 633 h 830"/>
                <a:gd name="T80" fmla="*/ 175 w 219"/>
                <a:gd name="T81" fmla="*/ 675 h 830"/>
                <a:gd name="T82" fmla="*/ 175 w 219"/>
                <a:gd name="T83" fmla="*/ 689 h 830"/>
                <a:gd name="T84" fmla="*/ 175 w 219"/>
                <a:gd name="T85" fmla="*/ 689 h 830"/>
                <a:gd name="T86" fmla="*/ 190 w 219"/>
                <a:gd name="T87" fmla="*/ 745 h 830"/>
                <a:gd name="T88" fmla="*/ 190 w 219"/>
                <a:gd name="T89" fmla="*/ 759 h 830"/>
                <a:gd name="T90" fmla="*/ 190 w 219"/>
                <a:gd name="T91" fmla="*/ 802 h 830"/>
                <a:gd name="T92" fmla="*/ 204 w 219"/>
                <a:gd name="T93" fmla="*/ 774 h 830"/>
                <a:gd name="T94" fmla="*/ 204 w 219"/>
                <a:gd name="T95" fmla="*/ 802 h 830"/>
                <a:gd name="T96" fmla="*/ 204 w 219"/>
                <a:gd name="T97" fmla="*/ 802 h 830"/>
                <a:gd name="T98" fmla="*/ 219 w 219"/>
                <a:gd name="T99" fmla="*/ 816 h 830"/>
                <a:gd name="T100" fmla="*/ 219 w 219"/>
                <a:gd name="T101" fmla="*/ 830 h 8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9"/>
                <a:gd name="T154" fmla="*/ 0 h 830"/>
                <a:gd name="T155" fmla="*/ 219 w 219"/>
                <a:gd name="T156" fmla="*/ 830 h 8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9" h="830">
                  <a:moveTo>
                    <a:pt x="0" y="605"/>
                  </a:moveTo>
                  <a:lnTo>
                    <a:pt x="0" y="562"/>
                  </a:lnTo>
                  <a:lnTo>
                    <a:pt x="14" y="689"/>
                  </a:lnTo>
                  <a:lnTo>
                    <a:pt x="14" y="717"/>
                  </a:lnTo>
                  <a:lnTo>
                    <a:pt x="14" y="745"/>
                  </a:lnTo>
                  <a:lnTo>
                    <a:pt x="29" y="745"/>
                  </a:lnTo>
                  <a:lnTo>
                    <a:pt x="29" y="759"/>
                  </a:lnTo>
                  <a:lnTo>
                    <a:pt x="29" y="774"/>
                  </a:lnTo>
                  <a:lnTo>
                    <a:pt x="29" y="745"/>
                  </a:lnTo>
                  <a:lnTo>
                    <a:pt x="43" y="731"/>
                  </a:lnTo>
                  <a:lnTo>
                    <a:pt x="43" y="689"/>
                  </a:lnTo>
                  <a:lnTo>
                    <a:pt x="43" y="675"/>
                  </a:lnTo>
                  <a:lnTo>
                    <a:pt x="58" y="562"/>
                  </a:lnTo>
                  <a:lnTo>
                    <a:pt x="58" y="450"/>
                  </a:lnTo>
                  <a:lnTo>
                    <a:pt x="58" y="633"/>
                  </a:lnTo>
                  <a:lnTo>
                    <a:pt x="73" y="492"/>
                  </a:lnTo>
                  <a:lnTo>
                    <a:pt x="73" y="450"/>
                  </a:lnTo>
                  <a:lnTo>
                    <a:pt x="73" y="394"/>
                  </a:lnTo>
                  <a:lnTo>
                    <a:pt x="87" y="450"/>
                  </a:lnTo>
                  <a:lnTo>
                    <a:pt x="87" y="619"/>
                  </a:lnTo>
                  <a:lnTo>
                    <a:pt x="87" y="169"/>
                  </a:lnTo>
                  <a:lnTo>
                    <a:pt x="102" y="394"/>
                  </a:lnTo>
                  <a:lnTo>
                    <a:pt x="102" y="211"/>
                  </a:lnTo>
                  <a:lnTo>
                    <a:pt x="117" y="126"/>
                  </a:lnTo>
                  <a:lnTo>
                    <a:pt x="117" y="281"/>
                  </a:lnTo>
                  <a:lnTo>
                    <a:pt x="117" y="0"/>
                  </a:lnTo>
                  <a:lnTo>
                    <a:pt x="131" y="98"/>
                  </a:lnTo>
                  <a:lnTo>
                    <a:pt x="131" y="211"/>
                  </a:lnTo>
                  <a:lnTo>
                    <a:pt x="146" y="225"/>
                  </a:lnTo>
                  <a:lnTo>
                    <a:pt x="146" y="183"/>
                  </a:lnTo>
                  <a:lnTo>
                    <a:pt x="146" y="408"/>
                  </a:lnTo>
                  <a:lnTo>
                    <a:pt x="146" y="126"/>
                  </a:lnTo>
                  <a:lnTo>
                    <a:pt x="161" y="351"/>
                  </a:lnTo>
                  <a:lnTo>
                    <a:pt x="161" y="506"/>
                  </a:lnTo>
                  <a:lnTo>
                    <a:pt x="161" y="562"/>
                  </a:lnTo>
                  <a:lnTo>
                    <a:pt x="175" y="633"/>
                  </a:lnTo>
                  <a:lnTo>
                    <a:pt x="175" y="675"/>
                  </a:lnTo>
                  <a:lnTo>
                    <a:pt x="175" y="689"/>
                  </a:lnTo>
                  <a:lnTo>
                    <a:pt x="190" y="745"/>
                  </a:lnTo>
                  <a:lnTo>
                    <a:pt x="190" y="759"/>
                  </a:lnTo>
                  <a:lnTo>
                    <a:pt x="190" y="802"/>
                  </a:lnTo>
                  <a:lnTo>
                    <a:pt x="204" y="774"/>
                  </a:lnTo>
                  <a:lnTo>
                    <a:pt x="204" y="802"/>
                  </a:lnTo>
                  <a:lnTo>
                    <a:pt x="219" y="816"/>
                  </a:lnTo>
                  <a:lnTo>
                    <a:pt x="219" y="83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3" name="Freeform 15"/>
            <p:cNvSpPr>
              <a:spLocks/>
            </p:cNvSpPr>
            <p:nvPr/>
          </p:nvSpPr>
          <p:spPr bwMode="auto">
            <a:xfrm>
              <a:off x="2166" y="2209"/>
              <a:ext cx="220" cy="42"/>
            </a:xfrm>
            <a:custGeom>
              <a:avLst/>
              <a:gdLst>
                <a:gd name="T0" fmla="*/ 0 w 220"/>
                <a:gd name="T1" fmla="*/ 28 h 42"/>
                <a:gd name="T2" fmla="*/ 0 w 220"/>
                <a:gd name="T3" fmla="*/ 28 h 42"/>
                <a:gd name="T4" fmla="*/ 0 w 220"/>
                <a:gd name="T5" fmla="*/ 28 h 42"/>
                <a:gd name="T6" fmla="*/ 15 w 220"/>
                <a:gd name="T7" fmla="*/ 28 h 42"/>
                <a:gd name="T8" fmla="*/ 15 w 220"/>
                <a:gd name="T9" fmla="*/ 42 h 42"/>
                <a:gd name="T10" fmla="*/ 15 w 220"/>
                <a:gd name="T11" fmla="*/ 28 h 42"/>
                <a:gd name="T12" fmla="*/ 29 w 220"/>
                <a:gd name="T13" fmla="*/ 42 h 42"/>
                <a:gd name="T14" fmla="*/ 29 w 220"/>
                <a:gd name="T15" fmla="*/ 28 h 42"/>
                <a:gd name="T16" fmla="*/ 29 w 220"/>
                <a:gd name="T17" fmla="*/ 42 h 42"/>
                <a:gd name="T18" fmla="*/ 44 w 220"/>
                <a:gd name="T19" fmla="*/ 28 h 42"/>
                <a:gd name="T20" fmla="*/ 44 w 220"/>
                <a:gd name="T21" fmla="*/ 28 h 42"/>
                <a:gd name="T22" fmla="*/ 44 w 220"/>
                <a:gd name="T23" fmla="*/ 28 h 42"/>
                <a:gd name="T24" fmla="*/ 44 w 220"/>
                <a:gd name="T25" fmla="*/ 28 h 42"/>
                <a:gd name="T26" fmla="*/ 59 w 220"/>
                <a:gd name="T27" fmla="*/ 28 h 42"/>
                <a:gd name="T28" fmla="*/ 59 w 220"/>
                <a:gd name="T29" fmla="*/ 28 h 42"/>
                <a:gd name="T30" fmla="*/ 59 w 220"/>
                <a:gd name="T31" fmla="*/ 14 h 42"/>
                <a:gd name="T32" fmla="*/ 73 w 220"/>
                <a:gd name="T33" fmla="*/ 28 h 42"/>
                <a:gd name="T34" fmla="*/ 73 w 220"/>
                <a:gd name="T35" fmla="*/ 0 h 42"/>
                <a:gd name="T36" fmla="*/ 73 w 220"/>
                <a:gd name="T37" fmla="*/ 28 h 42"/>
                <a:gd name="T38" fmla="*/ 88 w 220"/>
                <a:gd name="T39" fmla="*/ 0 h 42"/>
                <a:gd name="T40" fmla="*/ 88 w 220"/>
                <a:gd name="T41" fmla="*/ 28 h 42"/>
                <a:gd name="T42" fmla="*/ 88 w 220"/>
                <a:gd name="T43" fmla="*/ 28 h 42"/>
                <a:gd name="T44" fmla="*/ 88 w 220"/>
                <a:gd name="T45" fmla="*/ 28 h 42"/>
                <a:gd name="T46" fmla="*/ 102 w 220"/>
                <a:gd name="T47" fmla="*/ 28 h 42"/>
                <a:gd name="T48" fmla="*/ 102 w 220"/>
                <a:gd name="T49" fmla="*/ 42 h 42"/>
                <a:gd name="T50" fmla="*/ 102 w 220"/>
                <a:gd name="T51" fmla="*/ 28 h 42"/>
                <a:gd name="T52" fmla="*/ 117 w 220"/>
                <a:gd name="T53" fmla="*/ 42 h 42"/>
                <a:gd name="T54" fmla="*/ 117 w 220"/>
                <a:gd name="T55" fmla="*/ 42 h 42"/>
                <a:gd name="T56" fmla="*/ 117 w 220"/>
                <a:gd name="T57" fmla="*/ 42 h 42"/>
                <a:gd name="T58" fmla="*/ 117 w 220"/>
                <a:gd name="T59" fmla="*/ 42 h 42"/>
                <a:gd name="T60" fmla="*/ 132 w 220"/>
                <a:gd name="T61" fmla="*/ 42 h 42"/>
                <a:gd name="T62" fmla="*/ 132 w 220"/>
                <a:gd name="T63" fmla="*/ 28 h 42"/>
                <a:gd name="T64" fmla="*/ 132 w 220"/>
                <a:gd name="T65" fmla="*/ 42 h 42"/>
                <a:gd name="T66" fmla="*/ 146 w 220"/>
                <a:gd name="T67" fmla="*/ 28 h 42"/>
                <a:gd name="T68" fmla="*/ 146 w 220"/>
                <a:gd name="T69" fmla="*/ 42 h 42"/>
                <a:gd name="T70" fmla="*/ 146 w 220"/>
                <a:gd name="T71" fmla="*/ 28 h 42"/>
                <a:gd name="T72" fmla="*/ 161 w 220"/>
                <a:gd name="T73" fmla="*/ 42 h 42"/>
                <a:gd name="T74" fmla="*/ 161 w 220"/>
                <a:gd name="T75" fmla="*/ 28 h 42"/>
                <a:gd name="T76" fmla="*/ 161 w 220"/>
                <a:gd name="T77" fmla="*/ 28 h 42"/>
                <a:gd name="T78" fmla="*/ 161 w 220"/>
                <a:gd name="T79" fmla="*/ 42 h 42"/>
                <a:gd name="T80" fmla="*/ 176 w 220"/>
                <a:gd name="T81" fmla="*/ 42 h 42"/>
                <a:gd name="T82" fmla="*/ 176 w 220"/>
                <a:gd name="T83" fmla="*/ 28 h 42"/>
                <a:gd name="T84" fmla="*/ 176 w 220"/>
                <a:gd name="T85" fmla="*/ 42 h 42"/>
                <a:gd name="T86" fmla="*/ 190 w 220"/>
                <a:gd name="T87" fmla="*/ 42 h 42"/>
                <a:gd name="T88" fmla="*/ 190 w 220"/>
                <a:gd name="T89" fmla="*/ 28 h 42"/>
                <a:gd name="T90" fmla="*/ 190 w 220"/>
                <a:gd name="T91" fmla="*/ 28 h 42"/>
                <a:gd name="T92" fmla="*/ 205 w 220"/>
                <a:gd name="T93" fmla="*/ 42 h 42"/>
                <a:gd name="T94" fmla="*/ 205 w 220"/>
                <a:gd name="T95" fmla="*/ 28 h 42"/>
                <a:gd name="T96" fmla="*/ 205 w 220"/>
                <a:gd name="T97" fmla="*/ 28 h 42"/>
                <a:gd name="T98" fmla="*/ 205 w 220"/>
                <a:gd name="T99" fmla="*/ 14 h 42"/>
                <a:gd name="T100" fmla="*/ 220 w 220"/>
                <a:gd name="T101" fmla="*/ 28 h 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0"/>
                <a:gd name="T154" fmla="*/ 0 h 42"/>
                <a:gd name="T155" fmla="*/ 220 w 220"/>
                <a:gd name="T156" fmla="*/ 42 h 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0" h="42">
                  <a:moveTo>
                    <a:pt x="0" y="28"/>
                  </a:moveTo>
                  <a:lnTo>
                    <a:pt x="0" y="28"/>
                  </a:lnTo>
                  <a:lnTo>
                    <a:pt x="15" y="28"/>
                  </a:lnTo>
                  <a:lnTo>
                    <a:pt x="15" y="42"/>
                  </a:lnTo>
                  <a:lnTo>
                    <a:pt x="15" y="28"/>
                  </a:lnTo>
                  <a:lnTo>
                    <a:pt x="29" y="42"/>
                  </a:lnTo>
                  <a:lnTo>
                    <a:pt x="29" y="28"/>
                  </a:lnTo>
                  <a:lnTo>
                    <a:pt x="29" y="42"/>
                  </a:lnTo>
                  <a:lnTo>
                    <a:pt x="44" y="28"/>
                  </a:lnTo>
                  <a:lnTo>
                    <a:pt x="59" y="28"/>
                  </a:lnTo>
                  <a:lnTo>
                    <a:pt x="59" y="14"/>
                  </a:lnTo>
                  <a:lnTo>
                    <a:pt x="73" y="28"/>
                  </a:lnTo>
                  <a:lnTo>
                    <a:pt x="73" y="0"/>
                  </a:lnTo>
                  <a:lnTo>
                    <a:pt x="73" y="28"/>
                  </a:lnTo>
                  <a:lnTo>
                    <a:pt x="88" y="0"/>
                  </a:lnTo>
                  <a:lnTo>
                    <a:pt x="88" y="28"/>
                  </a:lnTo>
                  <a:lnTo>
                    <a:pt x="102" y="28"/>
                  </a:lnTo>
                  <a:lnTo>
                    <a:pt x="102" y="42"/>
                  </a:lnTo>
                  <a:lnTo>
                    <a:pt x="102" y="28"/>
                  </a:lnTo>
                  <a:lnTo>
                    <a:pt x="117" y="42"/>
                  </a:lnTo>
                  <a:lnTo>
                    <a:pt x="132" y="42"/>
                  </a:lnTo>
                  <a:lnTo>
                    <a:pt x="132" y="28"/>
                  </a:lnTo>
                  <a:lnTo>
                    <a:pt x="132" y="42"/>
                  </a:lnTo>
                  <a:lnTo>
                    <a:pt x="146" y="28"/>
                  </a:lnTo>
                  <a:lnTo>
                    <a:pt x="146" y="42"/>
                  </a:lnTo>
                  <a:lnTo>
                    <a:pt x="146" y="28"/>
                  </a:lnTo>
                  <a:lnTo>
                    <a:pt x="161" y="42"/>
                  </a:lnTo>
                  <a:lnTo>
                    <a:pt x="161" y="28"/>
                  </a:lnTo>
                  <a:lnTo>
                    <a:pt x="161" y="42"/>
                  </a:lnTo>
                  <a:lnTo>
                    <a:pt x="176" y="42"/>
                  </a:lnTo>
                  <a:lnTo>
                    <a:pt x="176" y="28"/>
                  </a:lnTo>
                  <a:lnTo>
                    <a:pt x="176" y="42"/>
                  </a:lnTo>
                  <a:lnTo>
                    <a:pt x="190" y="42"/>
                  </a:lnTo>
                  <a:lnTo>
                    <a:pt x="190" y="28"/>
                  </a:lnTo>
                  <a:lnTo>
                    <a:pt x="205" y="42"/>
                  </a:lnTo>
                  <a:lnTo>
                    <a:pt x="205" y="28"/>
                  </a:lnTo>
                  <a:lnTo>
                    <a:pt x="205" y="14"/>
                  </a:lnTo>
                  <a:lnTo>
                    <a:pt x="220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4" name="Freeform 14"/>
            <p:cNvSpPr>
              <a:spLocks/>
            </p:cNvSpPr>
            <p:nvPr/>
          </p:nvSpPr>
          <p:spPr bwMode="auto">
            <a:xfrm>
              <a:off x="2386" y="309"/>
              <a:ext cx="219" cy="1928"/>
            </a:xfrm>
            <a:custGeom>
              <a:avLst/>
              <a:gdLst>
                <a:gd name="T0" fmla="*/ 0 w 219"/>
                <a:gd name="T1" fmla="*/ 1928 h 1928"/>
                <a:gd name="T2" fmla="*/ 0 w 219"/>
                <a:gd name="T3" fmla="*/ 1928 h 1928"/>
                <a:gd name="T4" fmla="*/ 0 w 219"/>
                <a:gd name="T5" fmla="*/ 1928 h 1928"/>
                <a:gd name="T6" fmla="*/ 14 w 219"/>
                <a:gd name="T7" fmla="*/ 1914 h 1928"/>
                <a:gd name="T8" fmla="*/ 14 w 219"/>
                <a:gd name="T9" fmla="*/ 1928 h 1928"/>
                <a:gd name="T10" fmla="*/ 14 w 219"/>
                <a:gd name="T11" fmla="*/ 1900 h 1928"/>
                <a:gd name="T12" fmla="*/ 29 w 219"/>
                <a:gd name="T13" fmla="*/ 1900 h 1928"/>
                <a:gd name="T14" fmla="*/ 29 w 219"/>
                <a:gd name="T15" fmla="*/ 1914 h 1928"/>
                <a:gd name="T16" fmla="*/ 29 w 219"/>
                <a:gd name="T17" fmla="*/ 1928 h 1928"/>
                <a:gd name="T18" fmla="*/ 29 w 219"/>
                <a:gd name="T19" fmla="*/ 1928 h 1928"/>
                <a:gd name="T20" fmla="*/ 43 w 219"/>
                <a:gd name="T21" fmla="*/ 1914 h 1928"/>
                <a:gd name="T22" fmla="*/ 43 w 219"/>
                <a:gd name="T23" fmla="*/ 1928 h 1928"/>
                <a:gd name="T24" fmla="*/ 43 w 219"/>
                <a:gd name="T25" fmla="*/ 1928 h 1928"/>
                <a:gd name="T26" fmla="*/ 58 w 219"/>
                <a:gd name="T27" fmla="*/ 1914 h 1928"/>
                <a:gd name="T28" fmla="*/ 58 w 219"/>
                <a:gd name="T29" fmla="*/ 1900 h 1928"/>
                <a:gd name="T30" fmla="*/ 58 w 219"/>
                <a:gd name="T31" fmla="*/ 1900 h 1928"/>
                <a:gd name="T32" fmla="*/ 58 w 219"/>
                <a:gd name="T33" fmla="*/ 1872 h 1928"/>
                <a:gd name="T34" fmla="*/ 73 w 219"/>
                <a:gd name="T35" fmla="*/ 1886 h 1928"/>
                <a:gd name="T36" fmla="*/ 73 w 219"/>
                <a:gd name="T37" fmla="*/ 1872 h 1928"/>
                <a:gd name="T38" fmla="*/ 73 w 219"/>
                <a:gd name="T39" fmla="*/ 1872 h 1928"/>
                <a:gd name="T40" fmla="*/ 87 w 219"/>
                <a:gd name="T41" fmla="*/ 1872 h 1928"/>
                <a:gd name="T42" fmla="*/ 87 w 219"/>
                <a:gd name="T43" fmla="*/ 1872 h 1928"/>
                <a:gd name="T44" fmla="*/ 87 w 219"/>
                <a:gd name="T45" fmla="*/ 1900 h 1928"/>
                <a:gd name="T46" fmla="*/ 102 w 219"/>
                <a:gd name="T47" fmla="*/ 1872 h 1928"/>
                <a:gd name="T48" fmla="*/ 102 w 219"/>
                <a:gd name="T49" fmla="*/ 1914 h 1928"/>
                <a:gd name="T50" fmla="*/ 102 w 219"/>
                <a:gd name="T51" fmla="*/ 1872 h 1928"/>
                <a:gd name="T52" fmla="*/ 102 w 219"/>
                <a:gd name="T53" fmla="*/ 1829 h 1928"/>
                <a:gd name="T54" fmla="*/ 117 w 219"/>
                <a:gd name="T55" fmla="*/ 1843 h 1928"/>
                <a:gd name="T56" fmla="*/ 117 w 219"/>
                <a:gd name="T57" fmla="*/ 1801 h 1928"/>
                <a:gd name="T58" fmla="*/ 117 w 219"/>
                <a:gd name="T59" fmla="*/ 1787 h 1928"/>
                <a:gd name="T60" fmla="*/ 131 w 219"/>
                <a:gd name="T61" fmla="*/ 1576 h 1928"/>
                <a:gd name="T62" fmla="*/ 131 w 219"/>
                <a:gd name="T63" fmla="*/ 1435 h 1928"/>
                <a:gd name="T64" fmla="*/ 131 w 219"/>
                <a:gd name="T65" fmla="*/ 1435 h 1928"/>
                <a:gd name="T66" fmla="*/ 146 w 219"/>
                <a:gd name="T67" fmla="*/ 1168 h 1928"/>
                <a:gd name="T68" fmla="*/ 146 w 219"/>
                <a:gd name="T69" fmla="*/ 718 h 1928"/>
                <a:gd name="T70" fmla="*/ 146 w 219"/>
                <a:gd name="T71" fmla="*/ 648 h 1928"/>
                <a:gd name="T72" fmla="*/ 146 w 219"/>
                <a:gd name="T73" fmla="*/ 352 h 1928"/>
                <a:gd name="T74" fmla="*/ 161 w 219"/>
                <a:gd name="T75" fmla="*/ 366 h 1928"/>
                <a:gd name="T76" fmla="*/ 161 w 219"/>
                <a:gd name="T77" fmla="*/ 408 h 1928"/>
                <a:gd name="T78" fmla="*/ 161 w 219"/>
                <a:gd name="T79" fmla="*/ 0 h 1928"/>
                <a:gd name="T80" fmla="*/ 175 w 219"/>
                <a:gd name="T81" fmla="*/ 549 h 1928"/>
                <a:gd name="T82" fmla="*/ 175 w 219"/>
                <a:gd name="T83" fmla="*/ 662 h 1928"/>
                <a:gd name="T84" fmla="*/ 175 w 219"/>
                <a:gd name="T85" fmla="*/ 1013 h 1928"/>
                <a:gd name="T86" fmla="*/ 175 w 219"/>
                <a:gd name="T87" fmla="*/ 1182 h 1928"/>
                <a:gd name="T88" fmla="*/ 190 w 219"/>
                <a:gd name="T89" fmla="*/ 1421 h 1928"/>
                <a:gd name="T90" fmla="*/ 190 w 219"/>
                <a:gd name="T91" fmla="*/ 1421 h 1928"/>
                <a:gd name="T92" fmla="*/ 190 w 219"/>
                <a:gd name="T93" fmla="*/ 1562 h 1928"/>
                <a:gd name="T94" fmla="*/ 204 w 219"/>
                <a:gd name="T95" fmla="*/ 1660 h 1928"/>
                <a:gd name="T96" fmla="*/ 204 w 219"/>
                <a:gd name="T97" fmla="*/ 1632 h 1928"/>
                <a:gd name="T98" fmla="*/ 204 w 219"/>
                <a:gd name="T99" fmla="*/ 1773 h 1928"/>
                <a:gd name="T100" fmla="*/ 219 w 219"/>
                <a:gd name="T101" fmla="*/ 1857 h 19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9"/>
                <a:gd name="T154" fmla="*/ 0 h 1928"/>
                <a:gd name="T155" fmla="*/ 219 w 219"/>
                <a:gd name="T156" fmla="*/ 1928 h 192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9" h="1928">
                  <a:moveTo>
                    <a:pt x="0" y="1928"/>
                  </a:moveTo>
                  <a:lnTo>
                    <a:pt x="0" y="1928"/>
                  </a:lnTo>
                  <a:lnTo>
                    <a:pt x="14" y="1914"/>
                  </a:lnTo>
                  <a:lnTo>
                    <a:pt x="14" y="1928"/>
                  </a:lnTo>
                  <a:lnTo>
                    <a:pt x="14" y="1900"/>
                  </a:lnTo>
                  <a:lnTo>
                    <a:pt x="29" y="1900"/>
                  </a:lnTo>
                  <a:lnTo>
                    <a:pt x="29" y="1914"/>
                  </a:lnTo>
                  <a:lnTo>
                    <a:pt x="29" y="1928"/>
                  </a:lnTo>
                  <a:lnTo>
                    <a:pt x="43" y="1914"/>
                  </a:lnTo>
                  <a:lnTo>
                    <a:pt x="43" y="1928"/>
                  </a:lnTo>
                  <a:lnTo>
                    <a:pt x="58" y="1914"/>
                  </a:lnTo>
                  <a:lnTo>
                    <a:pt x="58" y="1900"/>
                  </a:lnTo>
                  <a:lnTo>
                    <a:pt x="58" y="1872"/>
                  </a:lnTo>
                  <a:lnTo>
                    <a:pt x="73" y="1886"/>
                  </a:lnTo>
                  <a:lnTo>
                    <a:pt x="73" y="1872"/>
                  </a:lnTo>
                  <a:lnTo>
                    <a:pt x="87" y="1872"/>
                  </a:lnTo>
                  <a:lnTo>
                    <a:pt x="87" y="1900"/>
                  </a:lnTo>
                  <a:lnTo>
                    <a:pt x="102" y="1872"/>
                  </a:lnTo>
                  <a:lnTo>
                    <a:pt x="102" y="1914"/>
                  </a:lnTo>
                  <a:lnTo>
                    <a:pt x="102" y="1872"/>
                  </a:lnTo>
                  <a:lnTo>
                    <a:pt x="102" y="1829"/>
                  </a:lnTo>
                  <a:lnTo>
                    <a:pt x="117" y="1843"/>
                  </a:lnTo>
                  <a:lnTo>
                    <a:pt x="117" y="1801"/>
                  </a:lnTo>
                  <a:lnTo>
                    <a:pt x="117" y="1787"/>
                  </a:lnTo>
                  <a:lnTo>
                    <a:pt x="131" y="1576"/>
                  </a:lnTo>
                  <a:lnTo>
                    <a:pt x="131" y="1435"/>
                  </a:lnTo>
                  <a:lnTo>
                    <a:pt x="146" y="1168"/>
                  </a:lnTo>
                  <a:lnTo>
                    <a:pt x="146" y="718"/>
                  </a:lnTo>
                  <a:lnTo>
                    <a:pt x="146" y="648"/>
                  </a:lnTo>
                  <a:lnTo>
                    <a:pt x="146" y="352"/>
                  </a:lnTo>
                  <a:lnTo>
                    <a:pt x="161" y="366"/>
                  </a:lnTo>
                  <a:lnTo>
                    <a:pt x="161" y="408"/>
                  </a:lnTo>
                  <a:lnTo>
                    <a:pt x="161" y="0"/>
                  </a:lnTo>
                  <a:lnTo>
                    <a:pt x="175" y="549"/>
                  </a:lnTo>
                  <a:lnTo>
                    <a:pt x="175" y="662"/>
                  </a:lnTo>
                  <a:lnTo>
                    <a:pt x="175" y="1013"/>
                  </a:lnTo>
                  <a:lnTo>
                    <a:pt x="175" y="1182"/>
                  </a:lnTo>
                  <a:lnTo>
                    <a:pt x="190" y="1421"/>
                  </a:lnTo>
                  <a:lnTo>
                    <a:pt x="190" y="1562"/>
                  </a:lnTo>
                  <a:lnTo>
                    <a:pt x="204" y="1660"/>
                  </a:lnTo>
                  <a:lnTo>
                    <a:pt x="204" y="1632"/>
                  </a:lnTo>
                  <a:lnTo>
                    <a:pt x="204" y="1773"/>
                  </a:lnTo>
                  <a:lnTo>
                    <a:pt x="219" y="1857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5" name="Freeform 13"/>
            <p:cNvSpPr>
              <a:spLocks/>
            </p:cNvSpPr>
            <p:nvPr/>
          </p:nvSpPr>
          <p:spPr bwMode="auto">
            <a:xfrm>
              <a:off x="2605" y="2166"/>
              <a:ext cx="205" cy="85"/>
            </a:xfrm>
            <a:custGeom>
              <a:avLst/>
              <a:gdLst>
                <a:gd name="T0" fmla="*/ 0 w 205"/>
                <a:gd name="T1" fmla="*/ 0 h 85"/>
                <a:gd name="T2" fmla="*/ 0 w 205"/>
                <a:gd name="T3" fmla="*/ 15 h 85"/>
                <a:gd name="T4" fmla="*/ 0 w 205"/>
                <a:gd name="T5" fmla="*/ 43 h 85"/>
                <a:gd name="T6" fmla="*/ 0 w 205"/>
                <a:gd name="T7" fmla="*/ 43 h 85"/>
                <a:gd name="T8" fmla="*/ 15 w 205"/>
                <a:gd name="T9" fmla="*/ 71 h 85"/>
                <a:gd name="T10" fmla="*/ 15 w 205"/>
                <a:gd name="T11" fmla="*/ 85 h 85"/>
                <a:gd name="T12" fmla="*/ 15 w 205"/>
                <a:gd name="T13" fmla="*/ 71 h 85"/>
                <a:gd name="T14" fmla="*/ 29 w 205"/>
                <a:gd name="T15" fmla="*/ 71 h 85"/>
                <a:gd name="T16" fmla="*/ 29 w 205"/>
                <a:gd name="T17" fmla="*/ 71 h 85"/>
                <a:gd name="T18" fmla="*/ 29 w 205"/>
                <a:gd name="T19" fmla="*/ 71 h 85"/>
                <a:gd name="T20" fmla="*/ 44 w 205"/>
                <a:gd name="T21" fmla="*/ 71 h 85"/>
                <a:gd name="T22" fmla="*/ 44 w 205"/>
                <a:gd name="T23" fmla="*/ 71 h 85"/>
                <a:gd name="T24" fmla="*/ 44 w 205"/>
                <a:gd name="T25" fmla="*/ 71 h 85"/>
                <a:gd name="T26" fmla="*/ 44 w 205"/>
                <a:gd name="T27" fmla="*/ 85 h 85"/>
                <a:gd name="T28" fmla="*/ 59 w 205"/>
                <a:gd name="T29" fmla="*/ 85 h 85"/>
                <a:gd name="T30" fmla="*/ 59 w 205"/>
                <a:gd name="T31" fmla="*/ 85 h 85"/>
                <a:gd name="T32" fmla="*/ 59 w 205"/>
                <a:gd name="T33" fmla="*/ 85 h 85"/>
                <a:gd name="T34" fmla="*/ 73 w 205"/>
                <a:gd name="T35" fmla="*/ 85 h 85"/>
                <a:gd name="T36" fmla="*/ 73 w 205"/>
                <a:gd name="T37" fmla="*/ 85 h 85"/>
                <a:gd name="T38" fmla="*/ 73 w 205"/>
                <a:gd name="T39" fmla="*/ 85 h 85"/>
                <a:gd name="T40" fmla="*/ 88 w 205"/>
                <a:gd name="T41" fmla="*/ 71 h 85"/>
                <a:gd name="T42" fmla="*/ 88 w 205"/>
                <a:gd name="T43" fmla="*/ 85 h 85"/>
                <a:gd name="T44" fmla="*/ 88 w 205"/>
                <a:gd name="T45" fmla="*/ 85 h 85"/>
                <a:gd name="T46" fmla="*/ 88 w 205"/>
                <a:gd name="T47" fmla="*/ 85 h 85"/>
                <a:gd name="T48" fmla="*/ 103 w 205"/>
                <a:gd name="T49" fmla="*/ 85 h 85"/>
                <a:gd name="T50" fmla="*/ 103 w 205"/>
                <a:gd name="T51" fmla="*/ 85 h 85"/>
                <a:gd name="T52" fmla="*/ 103 w 205"/>
                <a:gd name="T53" fmla="*/ 85 h 85"/>
                <a:gd name="T54" fmla="*/ 117 w 205"/>
                <a:gd name="T55" fmla="*/ 85 h 85"/>
                <a:gd name="T56" fmla="*/ 117 w 205"/>
                <a:gd name="T57" fmla="*/ 85 h 85"/>
                <a:gd name="T58" fmla="*/ 117 w 205"/>
                <a:gd name="T59" fmla="*/ 85 h 85"/>
                <a:gd name="T60" fmla="*/ 117 w 205"/>
                <a:gd name="T61" fmla="*/ 85 h 85"/>
                <a:gd name="T62" fmla="*/ 132 w 205"/>
                <a:gd name="T63" fmla="*/ 85 h 85"/>
                <a:gd name="T64" fmla="*/ 132 w 205"/>
                <a:gd name="T65" fmla="*/ 71 h 85"/>
                <a:gd name="T66" fmla="*/ 132 w 205"/>
                <a:gd name="T67" fmla="*/ 85 h 85"/>
                <a:gd name="T68" fmla="*/ 146 w 205"/>
                <a:gd name="T69" fmla="*/ 85 h 85"/>
                <a:gd name="T70" fmla="*/ 146 w 205"/>
                <a:gd name="T71" fmla="*/ 85 h 85"/>
                <a:gd name="T72" fmla="*/ 146 w 205"/>
                <a:gd name="T73" fmla="*/ 85 h 85"/>
                <a:gd name="T74" fmla="*/ 161 w 205"/>
                <a:gd name="T75" fmla="*/ 85 h 85"/>
                <a:gd name="T76" fmla="*/ 161 w 205"/>
                <a:gd name="T77" fmla="*/ 71 h 85"/>
                <a:gd name="T78" fmla="*/ 161 w 205"/>
                <a:gd name="T79" fmla="*/ 85 h 85"/>
                <a:gd name="T80" fmla="*/ 161 w 205"/>
                <a:gd name="T81" fmla="*/ 85 h 85"/>
                <a:gd name="T82" fmla="*/ 176 w 205"/>
                <a:gd name="T83" fmla="*/ 85 h 85"/>
                <a:gd name="T84" fmla="*/ 176 w 205"/>
                <a:gd name="T85" fmla="*/ 85 h 85"/>
                <a:gd name="T86" fmla="*/ 176 w 205"/>
                <a:gd name="T87" fmla="*/ 85 h 85"/>
                <a:gd name="T88" fmla="*/ 190 w 205"/>
                <a:gd name="T89" fmla="*/ 85 h 85"/>
                <a:gd name="T90" fmla="*/ 190 w 205"/>
                <a:gd name="T91" fmla="*/ 85 h 85"/>
                <a:gd name="T92" fmla="*/ 190 w 205"/>
                <a:gd name="T93" fmla="*/ 85 h 85"/>
                <a:gd name="T94" fmla="*/ 205 w 205"/>
                <a:gd name="T95" fmla="*/ 85 h 85"/>
                <a:gd name="T96" fmla="*/ 205 w 205"/>
                <a:gd name="T97" fmla="*/ 71 h 85"/>
                <a:gd name="T98" fmla="*/ 205 w 205"/>
                <a:gd name="T99" fmla="*/ 71 h 85"/>
                <a:gd name="T100" fmla="*/ 205 w 205"/>
                <a:gd name="T101" fmla="*/ 71 h 8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05"/>
                <a:gd name="T154" fmla="*/ 0 h 85"/>
                <a:gd name="T155" fmla="*/ 205 w 205"/>
                <a:gd name="T156" fmla="*/ 85 h 8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05" h="85">
                  <a:moveTo>
                    <a:pt x="0" y="0"/>
                  </a:moveTo>
                  <a:lnTo>
                    <a:pt x="0" y="15"/>
                  </a:lnTo>
                  <a:lnTo>
                    <a:pt x="0" y="43"/>
                  </a:lnTo>
                  <a:lnTo>
                    <a:pt x="15" y="71"/>
                  </a:lnTo>
                  <a:lnTo>
                    <a:pt x="15" y="85"/>
                  </a:lnTo>
                  <a:lnTo>
                    <a:pt x="15" y="71"/>
                  </a:lnTo>
                  <a:lnTo>
                    <a:pt x="29" y="71"/>
                  </a:lnTo>
                  <a:lnTo>
                    <a:pt x="44" y="71"/>
                  </a:lnTo>
                  <a:lnTo>
                    <a:pt x="44" y="85"/>
                  </a:lnTo>
                  <a:lnTo>
                    <a:pt x="59" y="85"/>
                  </a:lnTo>
                  <a:lnTo>
                    <a:pt x="73" y="85"/>
                  </a:lnTo>
                  <a:lnTo>
                    <a:pt x="88" y="71"/>
                  </a:lnTo>
                  <a:lnTo>
                    <a:pt x="88" y="85"/>
                  </a:lnTo>
                  <a:lnTo>
                    <a:pt x="103" y="85"/>
                  </a:lnTo>
                  <a:lnTo>
                    <a:pt x="117" y="85"/>
                  </a:lnTo>
                  <a:lnTo>
                    <a:pt x="132" y="85"/>
                  </a:lnTo>
                  <a:lnTo>
                    <a:pt x="132" y="71"/>
                  </a:lnTo>
                  <a:lnTo>
                    <a:pt x="132" y="85"/>
                  </a:lnTo>
                  <a:lnTo>
                    <a:pt x="146" y="85"/>
                  </a:lnTo>
                  <a:lnTo>
                    <a:pt x="161" y="85"/>
                  </a:lnTo>
                  <a:lnTo>
                    <a:pt x="161" y="71"/>
                  </a:lnTo>
                  <a:lnTo>
                    <a:pt x="161" y="85"/>
                  </a:lnTo>
                  <a:lnTo>
                    <a:pt x="176" y="85"/>
                  </a:lnTo>
                  <a:lnTo>
                    <a:pt x="190" y="85"/>
                  </a:lnTo>
                  <a:lnTo>
                    <a:pt x="205" y="85"/>
                  </a:lnTo>
                  <a:lnTo>
                    <a:pt x="205" y="7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6" name="Freeform 12"/>
            <p:cNvSpPr>
              <a:spLocks/>
            </p:cNvSpPr>
            <p:nvPr/>
          </p:nvSpPr>
          <p:spPr bwMode="auto">
            <a:xfrm>
              <a:off x="2810" y="985"/>
              <a:ext cx="220" cy="1266"/>
            </a:xfrm>
            <a:custGeom>
              <a:avLst/>
              <a:gdLst>
                <a:gd name="T0" fmla="*/ 0 w 220"/>
                <a:gd name="T1" fmla="*/ 1252 h 1266"/>
                <a:gd name="T2" fmla="*/ 15 w 220"/>
                <a:gd name="T3" fmla="*/ 1266 h 1266"/>
                <a:gd name="T4" fmla="*/ 15 w 220"/>
                <a:gd name="T5" fmla="*/ 1252 h 1266"/>
                <a:gd name="T6" fmla="*/ 15 w 220"/>
                <a:gd name="T7" fmla="*/ 1252 h 1266"/>
                <a:gd name="T8" fmla="*/ 29 w 220"/>
                <a:gd name="T9" fmla="*/ 1266 h 1266"/>
                <a:gd name="T10" fmla="*/ 29 w 220"/>
                <a:gd name="T11" fmla="*/ 1266 h 1266"/>
                <a:gd name="T12" fmla="*/ 29 w 220"/>
                <a:gd name="T13" fmla="*/ 1252 h 1266"/>
                <a:gd name="T14" fmla="*/ 29 w 220"/>
                <a:gd name="T15" fmla="*/ 1252 h 1266"/>
                <a:gd name="T16" fmla="*/ 44 w 220"/>
                <a:gd name="T17" fmla="*/ 1252 h 1266"/>
                <a:gd name="T18" fmla="*/ 44 w 220"/>
                <a:gd name="T19" fmla="*/ 1266 h 1266"/>
                <a:gd name="T20" fmla="*/ 44 w 220"/>
                <a:gd name="T21" fmla="*/ 1252 h 1266"/>
                <a:gd name="T22" fmla="*/ 59 w 220"/>
                <a:gd name="T23" fmla="*/ 1252 h 1266"/>
                <a:gd name="T24" fmla="*/ 59 w 220"/>
                <a:gd name="T25" fmla="*/ 1266 h 1266"/>
                <a:gd name="T26" fmla="*/ 59 w 220"/>
                <a:gd name="T27" fmla="*/ 1252 h 1266"/>
                <a:gd name="T28" fmla="*/ 73 w 220"/>
                <a:gd name="T29" fmla="*/ 1252 h 1266"/>
                <a:gd name="T30" fmla="*/ 73 w 220"/>
                <a:gd name="T31" fmla="*/ 1266 h 1266"/>
                <a:gd name="T32" fmla="*/ 73 w 220"/>
                <a:gd name="T33" fmla="*/ 1252 h 1266"/>
                <a:gd name="T34" fmla="*/ 73 w 220"/>
                <a:gd name="T35" fmla="*/ 1252 h 1266"/>
                <a:gd name="T36" fmla="*/ 88 w 220"/>
                <a:gd name="T37" fmla="*/ 1238 h 1266"/>
                <a:gd name="T38" fmla="*/ 88 w 220"/>
                <a:gd name="T39" fmla="*/ 1252 h 1266"/>
                <a:gd name="T40" fmla="*/ 88 w 220"/>
                <a:gd name="T41" fmla="*/ 1196 h 1266"/>
                <a:gd name="T42" fmla="*/ 102 w 220"/>
                <a:gd name="T43" fmla="*/ 1210 h 1266"/>
                <a:gd name="T44" fmla="*/ 102 w 220"/>
                <a:gd name="T45" fmla="*/ 1224 h 1266"/>
                <a:gd name="T46" fmla="*/ 102 w 220"/>
                <a:gd name="T47" fmla="*/ 1181 h 1266"/>
                <a:gd name="T48" fmla="*/ 117 w 220"/>
                <a:gd name="T49" fmla="*/ 1181 h 1266"/>
                <a:gd name="T50" fmla="*/ 117 w 220"/>
                <a:gd name="T51" fmla="*/ 1125 h 1266"/>
                <a:gd name="T52" fmla="*/ 117 w 220"/>
                <a:gd name="T53" fmla="*/ 1097 h 1266"/>
                <a:gd name="T54" fmla="*/ 117 w 220"/>
                <a:gd name="T55" fmla="*/ 1111 h 1266"/>
                <a:gd name="T56" fmla="*/ 132 w 220"/>
                <a:gd name="T57" fmla="*/ 1013 h 1266"/>
                <a:gd name="T58" fmla="*/ 132 w 220"/>
                <a:gd name="T59" fmla="*/ 1013 h 1266"/>
                <a:gd name="T60" fmla="*/ 132 w 220"/>
                <a:gd name="T61" fmla="*/ 830 h 1266"/>
                <a:gd name="T62" fmla="*/ 146 w 220"/>
                <a:gd name="T63" fmla="*/ 970 h 1266"/>
                <a:gd name="T64" fmla="*/ 146 w 220"/>
                <a:gd name="T65" fmla="*/ 999 h 1266"/>
                <a:gd name="T66" fmla="*/ 146 w 220"/>
                <a:gd name="T67" fmla="*/ 1013 h 1266"/>
                <a:gd name="T68" fmla="*/ 161 w 220"/>
                <a:gd name="T69" fmla="*/ 872 h 1266"/>
                <a:gd name="T70" fmla="*/ 161 w 220"/>
                <a:gd name="T71" fmla="*/ 689 h 1266"/>
                <a:gd name="T72" fmla="*/ 161 w 220"/>
                <a:gd name="T73" fmla="*/ 830 h 1266"/>
                <a:gd name="T74" fmla="*/ 161 w 220"/>
                <a:gd name="T75" fmla="*/ 478 h 1266"/>
                <a:gd name="T76" fmla="*/ 176 w 220"/>
                <a:gd name="T77" fmla="*/ 422 h 1266"/>
                <a:gd name="T78" fmla="*/ 176 w 220"/>
                <a:gd name="T79" fmla="*/ 464 h 1266"/>
                <a:gd name="T80" fmla="*/ 176 w 220"/>
                <a:gd name="T81" fmla="*/ 211 h 1266"/>
                <a:gd name="T82" fmla="*/ 190 w 220"/>
                <a:gd name="T83" fmla="*/ 0 h 1266"/>
                <a:gd name="T84" fmla="*/ 190 w 220"/>
                <a:gd name="T85" fmla="*/ 98 h 1266"/>
                <a:gd name="T86" fmla="*/ 190 w 220"/>
                <a:gd name="T87" fmla="*/ 436 h 1266"/>
                <a:gd name="T88" fmla="*/ 190 w 220"/>
                <a:gd name="T89" fmla="*/ 56 h 1266"/>
                <a:gd name="T90" fmla="*/ 205 w 220"/>
                <a:gd name="T91" fmla="*/ 464 h 1266"/>
                <a:gd name="T92" fmla="*/ 205 w 220"/>
                <a:gd name="T93" fmla="*/ 562 h 1266"/>
                <a:gd name="T94" fmla="*/ 205 w 220"/>
                <a:gd name="T95" fmla="*/ 337 h 1266"/>
                <a:gd name="T96" fmla="*/ 220 w 220"/>
                <a:gd name="T97" fmla="*/ 928 h 1266"/>
                <a:gd name="T98" fmla="*/ 220 w 220"/>
                <a:gd name="T99" fmla="*/ 717 h 1266"/>
                <a:gd name="T100" fmla="*/ 220 w 220"/>
                <a:gd name="T101" fmla="*/ 942 h 126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0"/>
                <a:gd name="T154" fmla="*/ 0 h 1266"/>
                <a:gd name="T155" fmla="*/ 220 w 220"/>
                <a:gd name="T156" fmla="*/ 1266 h 126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0" h="1266">
                  <a:moveTo>
                    <a:pt x="0" y="1252"/>
                  </a:moveTo>
                  <a:lnTo>
                    <a:pt x="15" y="1266"/>
                  </a:lnTo>
                  <a:lnTo>
                    <a:pt x="15" y="1252"/>
                  </a:lnTo>
                  <a:lnTo>
                    <a:pt x="29" y="1266"/>
                  </a:lnTo>
                  <a:lnTo>
                    <a:pt x="29" y="1252"/>
                  </a:lnTo>
                  <a:lnTo>
                    <a:pt x="44" y="1252"/>
                  </a:lnTo>
                  <a:lnTo>
                    <a:pt x="44" y="1266"/>
                  </a:lnTo>
                  <a:lnTo>
                    <a:pt x="44" y="1252"/>
                  </a:lnTo>
                  <a:lnTo>
                    <a:pt x="59" y="1252"/>
                  </a:lnTo>
                  <a:lnTo>
                    <a:pt x="59" y="1266"/>
                  </a:lnTo>
                  <a:lnTo>
                    <a:pt x="59" y="1252"/>
                  </a:lnTo>
                  <a:lnTo>
                    <a:pt x="73" y="1252"/>
                  </a:lnTo>
                  <a:lnTo>
                    <a:pt x="73" y="1266"/>
                  </a:lnTo>
                  <a:lnTo>
                    <a:pt x="73" y="1252"/>
                  </a:lnTo>
                  <a:lnTo>
                    <a:pt x="88" y="1238"/>
                  </a:lnTo>
                  <a:lnTo>
                    <a:pt x="88" y="1252"/>
                  </a:lnTo>
                  <a:lnTo>
                    <a:pt x="88" y="1196"/>
                  </a:lnTo>
                  <a:lnTo>
                    <a:pt x="102" y="1210"/>
                  </a:lnTo>
                  <a:lnTo>
                    <a:pt x="102" y="1224"/>
                  </a:lnTo>
                  <a:lnTo>
                    <a:pt x="102" y="1181"/>
                  </a:lnTo>
                  <a:lnTo>
                    <a:pt x="117" y="1181"/>
                  </a:lnTo>
                  <a:lnTo>
                    <a:pt x="117" y="1125"/>
                  </a:lnTo>
                  <a:lnTo>
                    <a:pt x="117" y="1097"/>
                  </a:lnTo>
                  <a:lnTo>
                    <a:pt x="117" y="1111"/>
                  </a:lnTo>
                  <a:lnTo>
                    <a:pt x="132" y="1013"/>
                  </a:lnTo>
                  <a:lnTo>
                    <a:pt x="132" y="830"/>
                  </a:lnTo>
                  <a:lnTo>
                    <a:pt x="146" y="970"/>
                  </a:lnTo>
                  <a:lnTo>
                    <a:pt x="146" y="999"/>
                  </a:lnTo>
                  <a:lnTo>
                    <a:pt x="146" y="1013"/>
                  </a:lnTo>
                  <a:lnTo>
                    <a:pt x="161" y="872"/>
                  </a:lnTo>
                  <a:lnTo>
                    <a:pt x="161" y="689"/>
                  </a:lnTo>
                  <a:lnTo>
                    <a:pt x="161" y="830"/>
                  </a:lnTo>
                  <a:lnTo>
                    <a:pt x="161" y="478"/>
                  </a:lnTo>
                  <a:lnTo>
                    <a:pt x="176" y="422"/>
                  </a:lnTo>
                  <a:lnTo>
                    <a:pt x="176" y="464"/>
                  </a:lnTo>
                  <a:lnTo>
                    <a:pt x="176" y="211"/>
                  </a:lnTo>
                  <a:lnTo>
                    <a:pt x="190" y="0"/>
                  </a:lnTo>
                  <a:lnTo>
                    <a:pt x="190" y="98"/>
                  </a:lnTo>
                  <a:lnTo>
                    <a:pt x="190" y="436"/>
                  </a:lnTo>
                  <a:lnTo>
                    <a:pt x="190" y="56"/>
                  </a:lnTo>
                  <a:lnTo>
                    <a:pt x="205" y="464"/>
                  </a:lnTo>
                  <a:lnTo>
                    <a:pt x="205" y="562"/>
                  </a:lnTo>
                  <a:lnTo>
                    <a:pt x="205" y="337"/>
                  </a:lnTo>
                  <a:lnTo>
                    <a:pt x="220" y="928"/>
                  </a:lnTo>
                  <a:lnTo>
                    <a:pt x="220" y="717"/>
                  </a:lnTo>
                  <a:lnTo>
                    <a:pt x="220" y="94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7" name="Freeform 11"/>
            <p:cNvSpPr>
              <a:spLocks/>
            </p:cNvSpPr>
            <p:nvPr/>
          </p:nvSpPr>
          <p:spPr bwMode="auto">
            <a:xfrm>
              <a:off x="3030" y="1744"/>
              <a:ext cx="219" cy="507"/>
            </a:xfrm>
            <a:custGeom>
              <a:avLst/>
              <a:gdLst>
                <a:gd name="T0" fmla="*/ 0 w 219"/>
                <a:gd name="T1" fmla="*/ 183 h 507"/>
                <a:gd name="T2" fmla="*/ 14 w 219"/>
                <a:gd name="T3" fmla="*/ 0 h 507"/>
                <a:gd name="T4" fmla="*/ 14 w 219"/>
                <a:gd name="T5" fmla="*/ 211 h 507"/>
                <a:gd name="T6" fmla="*/ 14 w 219"/>
                <a:gd name="T7" fmla="*/ 240 h 507"/>
                <a:gd name="T8" fmla="*/ 14 w 219"/>
                <a:gd name="T9" fmla="*/ 197 h 507"/>
                <a:gd name="T10" fmla="*/ 29 w 219"/>
                <a:gd name="T11" fmla="*/ 324 h 507"/>
                <a:gd name="T12" fmla="*/ 29 w 219"/>
                <a:gd name="T13" fmla="*/ 310 h 507"/>
                <a:gd name="T14" fmla="*/ 29 w 219"/>
                <a:gd name="T15" fmla="*/ 366 h 507"/>
                <a:gd name="T16" fmla="*/ 43 w 219"/>
                <a:gd name="T17" fmla="*/ 380 h 507"/>
                <a:gd name="T18" fmla="*/ 43 w 219"/>
                <a:gd name="T19" fmla="*/ 422 h 507"/>
                <a:gd name="T20" fmla="*/ 43 w 219"/>
                <a:gd name="T21" fmla="*/ 422 h 507"/>
                <a:gd name="T22" fmla="*/ 58 w 219"/>
                <a:gd name="T23" fmla="*/ 451 h 507"/>
                <a:gd name="T24" fmla="*/ 58 w 219"/>
                <a:gd name="T25" fmla="*/ 465 h 507"/>
                <a:gd name="T26" fmla="*/ 58 w 219"/>
                <a:gd name="T27" fmla="*/ 493 h 507"/>
                <a:gd name="T28" fmla="*/ 58 w 219"/>
                <a:gd name="T29" fmla="*/ 479 h 507"/>
                <a:gd name="T30" fmla="*/ 73 w 219"/>
                <a:gd name="T31" fmla="*/ 493 h 507"/>
                <a:gd name="T32" fmla="*/ 73 w 219"/>
                <a:gd name="T33" fmla="*/ 507 h 507"/>
                <a:gd name="T34" fmla="*/ 73 w 219"/>
                <a:gd name="T35" fmla="*/ 493 h 507"/>
                <a:gd name="T36" fmla="*/ 87 w 219"/>
                <a:gd name="T37" fmla="*/ 507 h 507"/>
                <a:gd name="T38" fmla="*/ 87 w 219"/>
                <a:gd name="T39" fmla="*/ 507 h 507"/>
                <a:gd name="T40" fmla="*/ 87 w 219"/>
                <a:gd name="T41" fmla="*/ 507 h 507"/>
                <a:gd name="T42" fmla="*/ 87 w 219"/>
                <a:gd name="T43" fmla="*/ 507 h 507"/>
                <a:gd name="T44" fmla="*/ 102 w 219"/>
                <a:gd name="T45" fmla="*/ 493 h 507"/>
                <a:gd name="T46" fmla="*/ 102 w 219"/>
                <a:gd name="T47" fmla="*/ 507 h 507"/>
                <a:gd name="T48" fmla="*/ 102 w 219"/>
                <a:gd name="T49" fmla="*/ 507 h 507"/>
                <a:gd name="T50" fmla="*/ 117 w 219"/>
                <a:gd name="T51" fmla="*/ 507 h 507"/>
                <a:gd name="T52" fmla="*/ 117 w 219"/>
                <a:gd name="T53" fmla="*/ 507 h 507"/>
                <a:gd name="T54" fmla="*/ 117 w 219"/>
                <a:gd name="T55" fmla="*/ 507 h 507"/>
                <a:gd name="T56" fmla="*/ 131 w 219"/>
                <a:gd name="T57" fmla="*/ 507 h 507"/>
                <a:gd name="T58" fmla="*/ 131 w 219"/>
                <a:gd name="T59" fmla="*/ 507 h 507"/>
                <a:gd name="T60" fmla="*/ 131 w 219"/>
                <a:gd name="T61" fmla="*/ 507 h 507"/>
                <a:gd name="T62" fmla="*/ 131 w 219"/>
                <a:gd name="T63" fmla="*/ 507 h 507"/>
                <a:gd name="T64" fmla="*/ 146 w 219"/>
                <a:gd name="T65" fmla="*/ 507 h 507"/>
                <a:gd name="T66" fmla="*/ 146 w 219"/>
                <a:gd name="T67" fmla="*/ 507 h 507"/>
                <a:gd name="T68" fmla="*/ 146 w 219"/>
                <a:gd name="T69" fmla="*/ 507 h 507"/>
                <a:gd name="T70" fmla="*/ 161 w 219"/>
                <a:gd name="T71" fmla="*/ 507 h 507"/>
                <a:gd name="T72" fmla="*/ 161 w 219"/>
                <a:gd name="T73" fmla="*/ 493 h 507"/>
                <a:gd name="T74" fmla="*/ 161 w 219"/>
                <a:gd name="T75" fmla="*/ 493 h 507"/>
                <a:gd name="T76" fmla="*/ 175 w 219"/>
                <a:gd name="T77" fmla="*/ 507 h 507"/>
                <a:gd name="T78" fmla="*/ 175 w 219"/>
                <a:gd name="T79" fmla="*/ 507 h 507"/>
                <a:gd name="T80" fmla="*/ 175 w 219"/>
                <a:gd name="T81" fmla="*/ 507 h 507"/>
                <a:gd name="T82" fmla="*/ 175 w 219"/>
                <a:gd name="T83" fmla="*/ 493 h 507"/>
                <a:gd name="T84" fmla="*/ 190 w 219"/>
                <a:gd name="T85" fmla="*/ 493 h 507"/>
                <a:gd name="T86" fmla="*/ 190 w 219"/>
                <a:gd name="T87" fmla="*/ 507 h 507"/>
                <a:gd name="T88" fmla="*/ 190 w 219"/>
                <a:gd name="T89" fmla="*/ 507 h 507"/>
                <a:gd name="T90" fmla="*/ 204 w 219"/>
                <a:gd name="T91" fmla="*/ 493 h 507"/>
                <a:gd name="T92" fmla="*/ 204 w 219"/>
                <a:gd name="T93" fmla="*/ 507 h 507"/>
                <a:gd name="T94" fmla="*/ 204 w 219"/>
                <a:gd name="T95" fmla="*/ 507 h 507"/>
                <a:gd name="T96" fmla="*/ 219 w 219"/>
                <a:gd name="T97" fmla="*/ 493 h 507"/>
                <a:gd name="T98" fmla="*/ 219 w 219"/>
                <a:gd name="T99" fmla="*/ 507 h 507"/>
                <a:gd name="T100" fmla="*/ 219 w 219"/>
                <a:gd name="T101" fmla="*/ 507 h 50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9"/>
                <a:gd name="T154" fmla="*/ 0 h 507"/>
                <a:gd name="T155" fmla="*/ 219 w 219"/>
                <a:gd name="T156" fmla="*/ 507 h 50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9" h="507">
                  <a:moveTo>
                    <a:pt x="0" y="183"/>
                  </a:moveTo>
                  <a:lnTo>
                    <a:pt x="14" y="0"/>
                  </a:lnTo>
                  <a:lnTo>
                    <a:pt x="14" y="211"/>
                  </a:lnTo>
                  <a:lnTo>
                    <a:pt x="14" y="240"/>
                  </a:lnTo>
                  <a:lnTo>
                    <a:pt x="14" y="197"/>
                  </a:lnTo>
                  <a:lnTo>
                    <a:pt x="29" y="324"/>
                  </a:lnTo>
                  <a:lnTo>
                    <a:pt x="29" y="310"/>
                  </a:lnTo>
                  <a:lnTo>
                    <a:pt x="29" y="366"/>
                  </a:lnTo>
                  <a:lnTo>
                    <a:pt x="43" y="380"/>
                  </a:lnTo>
                  <a:lnTo>
                    <a:pt x="43" y="422"/>
                  </a:lnTo>
                  <a:lnTo>
                    <a:pt x="58" y="451"/>
                  </a:lnTo>
                  <a:lnTo>
                    <a:pt x="58" y="465"/>
                  </a:lnTo>
                  <a:lnTo>
                    <a:pt x="58" y="493"/>
                  </a:lnTo>
                  <a:lnTo>
                    <a:pt x="58" y="479"/>
                  </a:lnTo>
                  <a:lnTo>
                    <a:pt x="73" y="493"/>
                  </a:lnTo>
                  <a:lnTo>
                    <a:pt x="73" y="507"/>
                  </a:lnTo>
                  <a:lnTo>
                    <a:pt x="73" y="493"/>
                  </a:lnTo>
                  <a:lnTo>
                    <a:pt x="87" y="507"/>
                  </a:lnTo>
                  <a:lnTo>
                    <a:pt x="102" y="493"/>
                  </a:lnTo>
                  <a:lnTo>
                    <a:pt x="102" y="507"/>
                  </a:lnTo>
                  <a:lnTo>
                    <a:pt x="117" y="507"/>
                  </a:lnTo>
                  <a:lnTo>
                    <a:pt x="131" y="507"/>
                  </a:lnTo>
                  <a:lnTo>
                    <a:pt x="146" y="507"/>
                  </a:lnTo>
                  <a:lnTo>
                    <a:pt x="161" y="507"/>
                  </a:lnTo>
                  <a:lnTo>
                    <a:pt x="161" y="493"/>
                  </a:lnTo>
                  <a:lnTo>
                    <a:pt x="175" y="507"/>
                  </a:lnTo>
                  <a:lnTo>
                    <a:pt x="175" y="493"/>
                  </a:lnTo>
                  <a:lnTo>
                    <a:pt x="190" y="493"/>
                  </a:lnTo>
                  <a:lnTo>
                    <a:pt x="190" y="507"/>
                  </a:lnTo>
                  <a:lnTo>
                    <a:pt x="204" y="493"/>
                  </a:lnTo>
                  <a:lnTo>
                    <a:pt x="204" y="507"/>
                  </a:lnTo>
                  <a:lnTo>
                    <a:pt x="219" y="493"/>
                  </a:lnTo>
                  <a:lnTo>
                    <a:pt x="219" y="507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8" name="Freeform 10"/>
            <p:cNvSpPr>
              <a:spLocks/>
            </p:cNvSpPr>
            <p:nvPr/>
          </p:nvSpPr>
          <p:spPr bwMode="auto">
            <a:xfrm>
              <a:off x="3249" y="1252"/>
              <a:ext cx="220" cy="999"/>
            </a:xfrm>
            <a:custGeom>
              <a:avLst/>
              <a:gdLst>
                <a:gd name="T0" fmla="*/ 0 w 220"/>
                <a:gd name="T1" fmla="*/ 999 h 999"/>
                <a:gd name="T2" fmla="*/ 0 w 220"/>
                <a:gd name="T3" fmla="*/ 999 h 999"/>
                <a:gd name="T4" fmla="*/ 15 w 220"/>
                <a:gd name="T5" fmla="*/ 999 h 999"/>
                <a:gd name="T6" fmla="*/ 15 w 220"/>
                <a:gd name="T7" fmla="*/ 999 h 999"/>
                <a:gd name="T8" fmla="*/ 15 w 220"/>
                <a:gd name="T9" fmla="*/ 985 h 999"/>
                <a:gd name="T10" fmla="*/ 29 w 220"/>
                <a:gd name="T11" fmla="*/ 999 h 999"/>
                <a:gd name="T12" fmla="*/ 29 w 220"/>
                <a:gd name="T13" fmla="*/ 999 h 999"/>
                <a:gd name="T14" fmla="*/ 29 w 220"/>
                <a:gd name="T15" fmla="*/ 985 h 999"/>
                <a:gd name="T16" fmla="*/ 29 w 220"/>
                <a:gd name="T17" fmla="*/ 999 h 999"/>
                <a:gd name="T18" fmla="*/ 44 w 220"/>
                <a:gd name="T19" fmla="*/ 985 h 999"/>
                <a:gd name="T20" fmla="*/ 44 w 220"/>
                <a:gd name="T21" fmla="*/ 985 h 999"/>
                <a:gd name="T22" fmla="*/ 44 w 220"/>
                <a:gd name="T23" fmla="*/ 985 h 999"/>
                <a:gd name="T24" fmla="*/ 59 w 220"/>
                <a:gd name="T25" fmla="*/ 985 h 999"/>
                <a:gd name="T26" fmla="*/ 59 w 220"/>
                <a:gd name="T27" fmla="*/ 985 h 999"/>
                <a:gd name="T28" fmla="*/ 59 w 220"/>
                <a:gd name="T29" fmla="*/ 999 h 999"/>
                <a:gd name="T30" fmla="*/ 73 w 220"/>
                <a:gd name="T31" fmla="*/ 985 h 999"/>
                <a:gd name="T32" fmla="*/ 73 w 220"/>
                <a:gd name="T33" fmla="*/ 985 h 999"/>
                <a:gd name="T34" fmla="*/ 73 w 220"/>
                <a:gd name="T35" fmla="*/ 971 h 999"/>
                <a:gd name="T36" fmla="*/ 73 w 220"/>
                <a:gd name="T37" fmla="*/ 985 h 999"/>
                <a:gd name="T38" fmla="*/ 88 w 220"/>
                <a:gd name="T39" fmla="*/ 985 h 999"/>
                <a:gd name="T40" fmla="*/ 88 w 220"/>
                <a:gd name="T41" fmla="*/ 971 h 999"/>
                <a:gd name="T42" fmla="*/ 88 w 220"/>
                <a:gd name="T43" fmla="*/ 971 h 999"/>
                <a:gd name="T44" fmla="*/ 103 w 220"/>
                <a:gd name="T45" fmla="*/ 957 h 999"/>
                <a:gd name="T46" fmla="*/ 103 w 220"/>
                <a:gd name="T47" fmla="*/ 971 h 999"/>
                <a:gd name="T48" fmla="*/ 103 w 220"/>
                <a:gd name="T49" fmla="*/ 929 h 999"/>
                <a:gd name="T50" fmla="*/ 117 w 220"/>
                <a:gd name="T51" fmla="*/ 914 h 999"/>
                <a:gd name="T52" fmla="*/ 117 w 220"/>
                <a:gd name="T53" fmla="*/ 957 h 999"/>
                <a:gd name="T54" fmla="*/ 117 w 220"/>
                <a:gd name="T55" fmla="*/ 929 h 999"/>
                <a:gd name="T56" fmla="*/ 117 w 220"/>
                <a:gd name="T57" fmla="*/ 957 h 999"/>
                <a:gd name="T58" fmla="*/ 132 w 220"/>
                <a:gd name="T59" fmla="*/ 929 h 999"/>
                <a:gd name="T60" fmla="*/ 132 w 220"/>
                <a:gd name="T61" fmla="*/ 929 h 999"/>
                <a:gd name="T62" fmla="*/ 132 w 220"/>
                <a:gd name="T63" fmla="*/ 900 h 999"/>
                <a:gd name="T64" fmla="*/ 146 w 220"/>
                <a:gd name="T65" fmla="*/ 886 h 999"/>
                <a:gd name="T66" fmla="*/ 146 w 220"/>
                <a:gd name="T67" fmla="*/ 858 h 999"/>
                <a:gd name="T68" fmla="*/ 146 w 220"/>
                <a:gd name="T69" fmla="*/ 717 h 999"/>
                <a:gd name="T70" fmla="*/ 146 w 220"/>
                <a:gd name="T71" fmla="*/ 689 h 999"/>
                <a:gd name="T72" fmla="*/ 161 w 220"/>
                <a:gd name="T73" fmla="*/ 717 h 999"/>
                <a:gd name="T74" fmla="*/ 161 w 220"/>
                <a:gd name="T75" fmla="*/ 675 h 999"/>
                <a:gd name="T76" fmla="*/ 161 w 220"/>
                <a:gd name="T77" fmla="*/ 549 h 999"/>
                <a:gd name="T78" fmla="*/ 176 w 220"/>
                <a:gd name="T79" fmla="*/ 422 h 999"/>
                <a:gd name="T80" fmla="*/ 176 w 220"/>
                <a:gd name="T81" fmla="*/ 211 h 999"/>
                <a:gd name="T82" fmla="*/ 176 w 220"/>
                <a:gd name="T83" fmla="*/ 155 h 999"/>
                <a:gd name="T84" fmla="*/ 190 w 220"/>
                <a:gd name="T85" fmla="*/ 197 h 999"/>
                <a:gd name="T86" fmla="*/ 190 w 220"/>
                <a:gd name="T87" fmla="*/ 239 h 999"/>
                <a:gd name="T88" fmla="*/ 190 w 220"/>
                <a:gd name="T89" fmla="*/ 0 h 999"/>
                <a:gd name="T90" fmla="*/ 190 w 220"/>
                <a:gd name="T91" fmla="*/ 253 h 999"/>
                <a:gd name="T92" fmla="*/ 205 w 220"/>
                <a:gd name="T93" fmla="*/ 155 h 999"/>
                <a:gd name="T94" fmla="*/ 205 w 220"/>
                <a:gd name="T95" fmla="*/ 84 h 999"/>
                <a:gd name="T96" fmla="*/ 205 w 220"/>
                <a:gd name="T97" fmla="*/ 84 h 999"/>
                <a:gd name="T98" fmla="*/ 220 w 220"/>
                <a:gd name="T99" fmla="*/ 281 h 999"/>
                <a:gd name="T100" fmla="*/ 220 w 220"/>
                <a:gd name="T101" fmla="*/ 521 h 9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0"/>
                <a:gd name="T154" fmla="*/ 0 h 999"/>
                <a:gd name="T155" fmla="*/ 220 w 220"/>
                <a:gd name="T156" fmla="*/ 999 h 9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0" h="999">
                  <a:moveTo>
                    <a:pt x="0" y="999"/>
                  </a:moveTo>
                  <a:lnTo>
                    <a:pt x="0" y="999"/>
                  </a:lnTo>
                  <a:lnTo>
                    <a:pt x="15" y="999"/>
                  </a:lnTo>
                  <a:lnTo>
                    <a:pt x="15" y="985"/>
                  </a:lnTo>
                  <a:lnTo>
                    <a:pt x="29" y="999"/>
                  </a:lnTo>
                  <a:lnTo>
                    <a:pt x="29" y="985"/>
                  </a:lnTo>
                  <a:lnTo>
                    <a:pt x="29" y="999"/>
                  </a:lnTo>
                  <a:lnTo>
                    <a:pt x="44" y="985"/>
                  </a:lnTo>
                  <a:lnTo>
                    <a:pt x="59" y="985"/>
                  </a:lnTo>
                  <a:lnTo>
                    <a:pt x="59" y="999"/>
                  </a:lnTo>
                  <a:lnTo>
                    <a:pt x="73" y="985"/>
                  </a:lnTo>
                  <a:lnTo>
                    <a:pt x="73" y="971"/>
                  </a:lnTo>
                  <a:lnTo>
                    <a:pt x="73" y="985"/>
                  </a:lnTo>
                  <a:lnTo>
                    <a:pt x="88" y="985"/>
                  </a:lnTo>
                  <a:lnTo>
                    <a:pt x="88" y="971"/>
                  </a:lnTo>
                  <a:lnTo>
                    <a:pt x="103" y="957"/>
                  </a:lnTo>
                  <a:lnTo>
                    <a:pt x="103" y="971"/>
                  </a:lnTo>
                  <a:lnTo>
                    <a:pt x="103" y="929"/>
                  </a:lnTo>
                  <a:lnTo>
                    <a:pt x="117" y="914"/>
                  </a:lnTo>
                  <a:lnTo>
                    <a:pt x="117" y="957"/>
                  </a:lnTo>
                  <a:lnTo>
                    <a:pt x="117" y="929"/>
                  </a:lnTo>
                  <a:lnTo>
                    <a:pt x="117" y="957"/>
                  </a:lnTo>
                  <a:lnTo>
                    <a:pt x="132" y="929"/>
                  </a:lnTo>
                  <a:lnTo>
                    <a:pt x="132" y="900"/>
                  </a:lnTo>
                  <a:lnTo>
                    <a:pt x="146" y="886"/>
                  </a:lnTo>
                  <a:lnTo>
                    <a:pt x="146" y="858"/>
                  </a:lnTo>
                  <a:lnTo>
                    <a:pt x="146" y="717"/>
                  </a:lnTo>
                  <a:lnTo>
                    <a:pt x="146" y="689"/>
                  </a:lnTo>
                  <a:lnTo>
                    <a:pt x="161" y="717"/>
                  </a:lnTo>
                  <a:lnTo>
                    <a:pt x="161" y="675"/>
                  </a:lnTo>
                  <a:lnTo>
                    <a:pt x="161" y="549"/>
                  </a:lnTo>
                  <a:lnTo>
                    <a:pt x="176" y="422"/>
                  </a:lnTo>
                  <a:lnTo>
                    <a:pt x="176" y="211"/>
                  </a:lnTo>
                  <a:lnTo>
                    <a:pt x="176" y="155"/>
                  </a:lnTo>
                  <a:lnTo>
                    <a:pt x="190" y="197"/>
                  </a:lnTo>
                  <a:lnTo>
                    <a:pt x="190" y="239"/>
                  </a:lnTo>
                  <a:lnTo>
                    <a:pt x="190" y="0"/>
                  </a:lnTo>
                  <a:lnTo>
                    <a:pt x="190" y="253"/>
                  </a:lnTo>
                  <a:lnTo>
                    <a:pt x="205" y="155"/>
                  </a:lnTo>
                  <a:lnTo>
                    <a:pt x="205" y="84"/>
                  </a:lnTo>
                  <a:lnTo>
                    <a:pt x="220" y="281"/>
                  </a:lnTo>
                  <a:lnTo>
                    <a:pt x="220" y="52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99" name="Freeform 9"/>
            <p:cNvSpPr>
              <a:spLocks/>
            </p:cNvSpPr>
            <p:nvPr/>
          </p:nvSpPr>
          <p:spPr bwMode="auto">
            <a:xfrm>
              <a:off x="3469" y="1773"/>
              <a:ext cx="219" cy="478"/>
            </a:xfrm>
            <a:custGeom>
              <a:avLst/>
              <a:gdLst>
                <a:gd name="T0" fmla="*/ 0 w 219"/>
                <a:gd name="T1" fmla="*/ 0 h 478"/>
                <a:gd name="T2" fmla="*/ 0 w 219"/>
                <a:gd name="T3" fmla="*/ 14 h 478"/>
                <a:gd name="T4" fmla="*/ 14 w 219"/>
                <a:gd name="T5" fmla="*/ 84 h 478"/>
                <a:gd name="T6" fmla="*/ 14 w 219"/>
                <a:gd name="T7" fmla="*/ 28 h 478"/>
                <a:gd name="T8" fmla="*/ 14 w 219"/>
                <a:gd name="T9" fmla="*/ 154 h 478"/>
                <a:gd name="T10" fmla="*/ 14 w 219"/>
                <a:gd name="T11" fmla="*/ 126 h 478"/>
                <a:gd name="T12" fmla="*/ 29 w 219"/>
                <a:gd name="T13" fmla="*/ 196 h 478"/>
                <a:gd name="T14" fmla="*/ 29 w 219"/>
                <a:gd name="T15" fmla="*/ 253 h 478"/>
                <a:gd name="T16" fmla="*/ 29 w 219"/>
                <a:gd name="T17" fmla="*/ 323 h 478"/>
                <a:gd name="T18" fmla="*/ 44 w 219"/>
                <a:gd name="T19" fmla="*/ 309 h 478"/>
                <a:gd name="T20" fmla="*/ 44 w 219"/>
                <a:gd name="T21" fmla="*/ 379 h 478"/>
                <a:gd name="T22" fmla="*/ 44 w 219"/>
                <a:gd name="T23" fmla="*/ 351 h 478"/>
                <a:gd name="T24" fmla="*/ 58 w 219"/>
                <a:gd name="T25" fmla="*/ 408 h 478"/>
                <a:gd name="T26" fmla="*/ 58 w 219"/>
                <a:gd name="T27" fmla="*/ 408 h 478"/>
                <a:gd name="T28" fmla="*/ 58 w 219"/>
                <a:gd name="T29" fmla="*/ 436 h 478"/>
                <a:gd name="T30" fmla="*/ 58 w 219"/>
                <a:gd name="T31" fmla="*/ 450 h 478"/>
                <a:gd name="T32" fmla="*/ 73 w 219"/>
                <a:gd name="T33" fmla="*/ 450 h 478"/>
                <a:gd name="T34" fmla="*/ 73 w 219"/>
                <a:gd name="T35" fmla="*/ 464 h 478"/>
                <a:gd name="T36" fmla="*/ 73 w 219"/>
                <a:gd name="T37" fmla="*/ 450 h 478"/>
                <a:gd name="T38" fmla="*/ 87 w 219"/>
                <a:gd name="T39" fmla="*/ 464 h 478"/>
                <a:gd name="T40" fmla="*/ 87 w 219"/>
                <a:gd name="T41" fmla="*/ 464 h 478"/>
                <a:gd name="T42" fmla="*/ 87 w 219"/>
                <a:gd name="T43" fmla="*/ 478 h 478"/>
                <a:gd name="T44" fmla="*/ 87 w 219"/>
                <a:gd name="T45" fmla="*/ 478 h 478"/>
                <a:gd name="T46" fmla="*/ 102 w 219"/>
                <a:gd name="T47" fmla="*/ 464 h 478"/>
                <a:gd name="T48" fmla="*/ 102 w 219"/>
                <a:gd name="T49" fmla="*/ 464 h 478"/>
                <a:gd name="T50" fmla="*/ 102 w 219"/>
                <a:gd name="T51" fmla="*/ 464 h 478"/>
                <a:gd name="T52" fmla="*/ 117 w 219"/>
                <a:gd name="T53" fmla="*/ 464 h 478"/>
                <a:gd name="T54" fmla="*/ 117 w 219"/>
                <a:gd name="T55" fmla="*/ 450 h 478"/>
                <a:gd name="T56" fmla="*/ 117 w 219"/>
                <a:gd name="T57" fmla="*/ 464 h 478"/>
                <a:gd name="T58" fmla="*/ 131 w 219"/>
                <a:gd name="T59" fmla="*/ 450 h 478"/>
                <a:gd name="T60" fmla="*/ 131 w 219"/>
                <a:gd name="T61" fmla="*/ 464 h 478"/>
                <a:gd name="T62" fmla="*/ 131 w 219"/>
                <a:gd name="T63" fmla="*/ 464 h 478"/>
                <a:gd name="T64" fmla="*/ 131 w 219"/>
                <a:gd name="T65" fmla="*/ 464 h 478"/>
                <a:gd name="T66" fmla="*/ 146 w 219"/>
                <a:gd name="T67" fmla="*/ 464 h 478"/>
                <a:gd name="T68" fmla="*/ 146 w 219"/>
                <a:gd name="T69" fmla="*/ 464 h 478"/>
                <a:gd name="T70" fmla="*/ 146 w 219"/>
                <a:gd name="T71" fmla="*/ 464 h 478"/>
                <a:gd name="T72" fmla="*/ 161 w 219"/>
                <a:gd name="T73" fmla="*/ 464 h 478"/>
                <a:gd name="T74" fmla="*/ 161 w 219"/>
                <a:gd name="T75" fmla="*/ 464 h 478"/>
                <a:gd name="T76" fmla="*/ 161 w 219"/>
                <a:gd name="T77" fmla="*/ 464 h 478"/>
                <a:gd name="T78" fmla="*/ 175 w 219"/>
                <a:gd name="T79" fmla="*/ 450 h 478"/>
                <a:gd name="T80" fmla="*/ 175 w 219"/>
                <a:gd name="T81" fmla="*/ 464 h 478"/>
                <a:gd name="T82" fmla="*/ 175 w 219"/>
                <a:gd name="T83" fmla="*/ 464 h 478"/>
                <a:gd name="T84" fmla="*/ 175 w 219"/>
                <a:gd name="T85" fmla="*/ 450 h 478"/>
                <a:gd name="T86" fmla="*/ 190 w 219"/>
                <a:gd name="T87" fmla="*/ 478 h 478"/>
                <a:gd name="T88" fmla="*/ 190 w 219"/>
                <a:gd name="T89" fmla="*/ 464 h 478"/>
                <a:gd name="T90" fmla="*/ 190 w 219"/>
                <a:gd name="T91" fmla="*/ 450 h 478"/>
                <a:gd name="T92" fmla="*/ 204 w 219"/>
                <a:gd name="T93" fmla="*/ 422 h 478"/>
                <a:gd name="T94" fmla="*/ 204 w 219"/>
                <a:gd name="T95" fmla="*/ 393 h 478"/>
                <a:gd name="T96" fmla="*/ 204 w 219"/>
                <a:gd name="T97" fmla="*/ 450 h 478"/>
                <a:gd name="T98" fmla="*/ 204 w 219"/>
                <a:gd name="T99" fmla="*/ 393 h 478"/>
                <a:gd name="T100" fmla="*/ 219 w 219"/>
                <a:gd name="T101" fmla="*/ 422 h 4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9"/>
                <a:gd name="T154" fmla="*/ 0 h 478"/>
                <a:gd name="T155" fmla="*/ 219 w 219"/>
                <a:gd name="T156" fmla="*/ 478 h 47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9" h="478">
                  <a:moveTo>
                    <a:pt x="0" y="0"/>
                  </a:moveTo>
                  <a:lnTo>
                    <a:pt x="0" y="14"/>
                  </a:lnTo>
                  <a:lnTo>
                    <a:pt x="14" y="84"/>
                  </a:lnTo>
                  <a:lnTo>
                    <a:pt x="14" y="28"/>
                  </a:lnTo>
                  <a:lnTo>
                    <a:pt x="14" y="154"/>
                  </a:lnTo>
                  <a:lnTo>
                    <a:pt x="14" y="126"/>
                  </a:lnTo>
                  <a:lnTo>
                    <a:pt x="29" y="196"/>
                  </a:lnTo>
                  <a:lnTo>
                    <a:pt x="29" y="253"/>
                  </a:lnTo>
                  <a:lnTo>
                    <a:pt x="29" y="323"/>
                  </a:lnTo>
                  <a:lnTo>
                    <a:pt x="44" y="309"/>
                  </a:lnTo>
                  <a:lnTo>
                    <a:pt x="44" y="379"/>
                  </a:lnTo>
                  <a:lnTo>
                    <a:pt x="44" y="351"/>
                  </a:lnTo>
                  <a:lnTo>
                    <a:pt x="58" y="408"/>
                  </a:lnTo>
                  <a:lnTo>
                    <a:pt x="58" y="436"/>
                  </a:lnTo>
                  <a:lnTo>
                    <a:pt x="58" y="450"/>
                  </a:lnTo>
                  <a:lnTo>
                    <a:pt x="73" y="450"/>
                  </a:lnTo>
                  <a:lnTo>
                    <a:pt x="73" y="464"/>
                  </a:lnTo>
                  <a:lnTo>
                    <a:pt x="73" y="450"/>
                  </a:lnTo>
                  <a:lnTo>
                    <a:pt x="87" y="464"/>
                  </a:lnTo>
                  <a:lnTo>
                    <a:pt x="87" y="478"/>
                  </a:lnTo>
                  <a:lnTo>
                    <a:pt x="102" y="464"/>
                  </a:lnTo>
                  <a:lnTo>
                    <a:pt x="117" y="464"/>
                  </a:lnTo>
                  <a:lnTo>
                    <a:pt x="117" y="450"/>
                  </a:lnTo>
                  <a:lnTo>
                    <a:pt x="117" y="464"/>
                  </a:lnTo>
                  <a:lnTo>
                    <a:pt x="131" y="450"/>
                  </a:lnTo>
                  <a:lnTo>
                    <a:pt x="131" y="464"/>
                  </a:lnTo>
                  <a:lnTo>
                    <a:pt x="146" y="464"/>
                  </a:lnTo>
                  <a:lnTo>
                    <a:pt x="161" y="464"/>
                  </a:lnTo>
                  <a:lnTo>
                    <a:pt x="175" y="450"/>
                  </a:lnTo>
                  <a:lnTo>
                    <a:pt x="175" y="464"/>
                  </a:lnTo>
                  <a:lnTo>
                    <a:pt x="175" y="450"/>
                  </a:lnTo>
                  <a:lnTo>
                    <a:pt x="190" y="478"/>
                  </a:lnTo>
                  <a:lnTo>
                    <a:pt x="190" y="464"/>
                  </a:lnTo>
                  <a:lnTo>
                    <a:pt x="190" y="450"/>
                  </a:lnTo>
                  <a:lnTo>
                    <a:pt x="204" y="422"/>
                  </a:lnTo>
                  <a:lnTo>
                    <a:pt x="204" y="393"/>
                  </a:lnTo>
                  <a:lnTo>
                    <a:pt x="204" y="450"/>
                  </a:lnTo>
                  <a:lnTo>
                    <a:pt x="204" y="393"/>
                  </a:lnTo>
                  <a:lnTo>
                    <a:pt x="219" y="42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00" name="Line 8"/>
            <p:cNvSpPr>
              <a:spLocks noChangeShapeType="1"/>
            </p:cNvSpPr>
            <p:nvPr/>
          </p:nvSpPr>
          <p:spPr bwMode="auto">
            <a:xfrm flipV="1">
              <a:off x="3688" y="2181"/>
              <a:ext cx="1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Rectangle 109"/>
          <p:cNvSpPr>
            <a:spLocks noChangeArrowheads="1"/>
          </p:cNvSpPr>
          <p:nvPr/>
        </p:nvSpPr>
        <p:spPr bwMode="auto">
          <a:xfrm>
            <a:off x="6552801" y="4725144"/>
            <a:ext cx="14414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 charset="0"/>
                <a:ea typeface="Times New Roman" charset="0"/>
                <a:cs typeface="Times New Roman" charset="0"/>
              </a:rPr>
              <a:t>Measles time </a:t>
            </a:r>
            <a:r>
              <a:rPr lang="en-US" sz="1200" b="1" dirty="0" smtClean="0">
                <a:latin typeface="Calibri" charset="0"/>
                <a:ea typeface="Times New Roman" charset="0"/>
                <a:cs typeface="Times New Roman" charset="0"/>
              </a:rPr>
              <a:t>series</a:t>
            </a:r>
            <a:endParaRPr lang="en-GB" dirty="0">
              <a:latin typeface="Calibri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8" y="4975731"/>
            <a:ext cx="2723294" cy="1540010"/>
          </a:xfrm>
          <a:prstGeom prst="rect">
            <a:avLst/>
          </a:prstGeom>
        </p:spPr>
      </p:pic>
      <p:sp>
        <p:nvSpPr>
          <p:cNvPr id="203" name="TextBox 202"/>
          <p:cNvSpPr txBox="1"/>
          <p:nvPr/>
        </p:nvSpPr>
        <p:spPr>
          <a:xfrm>
            <a:off x="3438712" y="4953019"/>
            <a:ext cx="145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charset="0"/>
                <a:ea typeface="Calibri" charset="0"/>
                <a:cs typeface="Calibri" charset="0"/>
              </a:rPr>
              <a:t>2009 Pandemic influenza in the USA (US CDC)</a:t>
            </a:r>
            <a:endParaRPr lang="en-US" sz="12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899591" y="340761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Outbreaks</a:t>
            </a: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214312" y="1371600"/>
            <a:ext cx="5437808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Particular challenging context</a:t>
            </a:r>
          </a:p>
          <a:p>
            <a:pPr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Two aspects:</a:t>
            </a:r>
          </a:p>
          <a:p>
            <a:pPr lvl="1" eaLnBrk="1" hangingPunct="1">
              <a:spcAft>
                <a:spcPts val="1800"/>
              </a:spcAft>
              <a:buFont typeface="Wingdings" pitchFamily="2" charset="2"/>
              <a:buChar char="Ø"/>
            </a:pPr>
            <a:r>
              <a:rPr lang="en-GB" sz="2200" dirty="0">
                <a:solidFill>
                  <a:srgbClr val="C00000"/>
                </a:solidFill>
              </a:rPr>
              <a:t>Modelling for preparedness</a:t>
            </a:r>
          </a:p>
          <a:p>
            <a:pPr lvl="1" eaLnBrk="1" hangingPunct="1">
              <a:spcAft>
                <a:spcPts val="1800"/>
              </a:spcAft>
              <a:buFont typeface="Wingdings" pitchFamily="2" charset="2"/>
              <a:buChar char="Ø"/>
            </a:pPr>
            <a:r>
              <a:rPr lang="en-GB" sz="2200" dirty="0">
                <a:solidFill>
                  <a:srgbClr val="C00000"/>
                </a:solidFill>
              </a:rPr>
              <a:t>Real-time analysis</a:t>
            </a:r>
          </a:p>
          <a:p>
            <a:pPr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Not fundamentally different from endemic disease modelling</a:t>
            </a:r>
          </a:p>
          <a:p>
            <a:pPr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And many parallels with elimination programmes (e.g. polio)</a:t>
            </a:r>
          </a:p>
          <a:p>
            <a:pPr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Cost-benefit – critical aspect, not discussed here</a:t>
            </a:r>
          </a:p>
        </p:txBody>
      </p:sp>
      <p:pic>
        <p:nvPicPr>
          <p:cNvPr id="6" name="Rectangle 30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924944"/>
            <a:ext cx="21431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Rectangle 30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2" y="1347416"/>
            <a:ext cx="228600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Rectangle 307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2" y="4936305"/>
            <a:ext cx="21971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39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32656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Expert input to decision-making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8108" y="1340768"/>
            <a:ext cx="8010316" cy="614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8016" tIns="119147" rIns="238016" bIns="119147">
            <a:spAutoFit/>
          </a:bodyPr>
          <a:lstStyle>
            <a:lvl1pPr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7800" indent="-177800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Rarely asked: ‘tell us what to do?’</a:t>
            </a:r>
          </a:p>
          <a:p>
            <a:pPr marL="177800" indent="-177800">
              <a:lnSpc>
                <a:spcPct val="115000"/>
              </a:lnSpc>
              <a:spcAft>
                <a:spcPts val="600"/>
              </a:spcAft>
              <a:buFontTx/>
              <a:buChar char="•"/>
            </a:pPr>
            <a:r>
              <a:rPr lang="en-GB" sz="2000" dirty="0"/>
              <a:t>More often: </a:t>
            </a:r>
          </a:p>
          <a:p>
            <a:pPr marL="800100" lvl="1" indent="-3429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how bad is it?</a:t>
            </a:r>
          </a:p>
          <a:p>
            <a:pPr marL="800100" lvl="1" indent="-3429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How far has it got?</a:t>
            </a:r>
          </a:p>
          <a:p>
            <a:pPr marL="800100" lvl="1" indent="-3429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How fast is it spreading?</a:t>
            </a:r>
          </a:p>
          <a:p>
            <a:pPr marL="800100" lvl="1" indent="-342900">
              <a:lnSpc>
                <a:spcPct val="115000"/>
              </a:lnSpc>
              <a:spcAft>
                <a:spcPts val="18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What </a:t>
            </a:r>
            <a:r>
              <a:rPr lang="en-GB" sz="2000" i="1" dirty="0">
                <a:solidFill>
                  <a:srgbClr val="C00000"/>
                </a:solidFill>
              </a:rPr>
              <a:t>can</a:t>
            </a:r>
            <a:r>
              <a:rPr lang="en-GB" sz="2000" dirty="0">
                <a:solidFill>
                  <a:srgbClr val="C00000"/>
                </a:solidFill>
              </a:rPr>
              <a:t> we do?</a:t>
            </a:r>
          </a:p>
          <a:p>
            <a:pPr marL="177800" indent="-177800">
              <a:lnSpc>
                <a:spcPct val="115000"/>
              </a:lnSpc>
              <a:spcAft>
                <a:spcPts val="600"/>
              </a:spcAft>
              <a:buFontTx/>
              <a:buChar char="•"/>
            </a:pPr>
            <a:r>
              <a:rPr lang="en-GB" sz="2000" dirty="0"/>
              <a:t>Decisions are typically organisational output:</a:t>
            </a:r>
          </a:p>
          <a:p>
            <a:pPr marL="800100" lvl="1" indent="-3429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Science only one input/consideration</a:t>
            </a:r>
          </a:p>
          <a:p>
            <a:pPr marL="800100" lvl="1" indent="-342900">
              <a:lnSpc>
                <a:spcPct val="115000"/>
              </a:lnSpc>
              <a:spcAft>
                <a:spcPts val="18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‘Modelling’ even more so</a:t>
            </a:r>
          </a:p>
          <a:p>
            <a:pPr marL="177800" indent="-177800">
              <a:lnSpc>
                <a:spcPct val="115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2000" dirty="0"/>
              <a:t>Quantitative analyses have advantages over</a:t>
            </a:r>
            <a:br>
              <a:rPr lang="en-GB" sz="2000" dirty="0"/>
            </a:br>
            <a:r>
              <a:rPr lang="en-GB" sz="2000" dirty="0"/>
              <a:t>qualitative analysis/opinion.</a:t>
            </a:r>
          </a:p>
          <a:p>
            <a:pPr marL="177800" indent="-177800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endParaRPr lang="en-GB" sz="2000" dirty="0"/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endParaRPr lang="en-GB" sz="2000" dirty="0"/>
          </a:p>
        </p:txBody>
      </p:sp>
      <p:pic>
        <p:nvPicPr>
          <p:cNvPr id="4" name="Rectangle 13315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65" y="4384898"/>
            <a:ext cx="12858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tbn0.google.com/images?q=tbn:i3n71pcuqAVMhM:http://www.johnbowis.com/image_flags5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1694086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://tbn0.google.com/images?q=tbn:gH-7X2i27J-8CM:http://europeforvisitors.com/paris/photos/images/paris2_national_assembly_wide_shot_20505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73" y="3089498"/>
            <a:ext cx="14636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8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Example questions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5288" y="1412875"/>
            <a:ext cx="8137151" cy="414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8016" tIns="119147" rIns="238016" bIns="119147">
            <a:spAutoFit/>
          </a:bodyPr>
          <a:lstStyle>
            <a:lvl1pPr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‘When will the epidemic take off in our country?’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‘How many people will be ill/hospitalised/die?’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‘What would the impact of border screening be?’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‘How many beds will be needed in the next month?’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‘Should we close schools?’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‘Who should be prioritised for vaccination?’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endParaRPr lang="en-GB" sz="2000" dirty="0"/>
          </a:p>
          <a:p>
            <a:pPr>
              <a:lnSpc>
                <a:spcPct val="115000"/>
              </a:lnSpc>
              <a:spcAft>
                <a:spcPct val="50000"/>
              </a:spcAft>
            </a:pPr>
            <a:r>
              <a:rPr lang="en-GB" sz="2000" i="1" dirty="0">
                <a:solidFill>
                  <a:srgbClr val="C00000"/>
                </a:solidFill>
              </a:rPr>
              <a:t>Hard to answer without rigorous analysis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732240" y="1196752"/>
            <a:ext cx="2048959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30000" dirty="0">
                <a:solidFill>
                  <a:srgbClr val="008000"/>
                </a:solidFill>
                <a:latin typeface="Harrington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528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4135"/>
          <p:cNvSpPr txBox="1">
            <a:spLocks noChangeArrowheads="1"/>
          </p:cNvSpPr>
          <p:nvPr/>
        </p:nvSpPr>
        <p:spPr bwMode="auto">
          <a:xfrm>
            <a:off x="971550" y="116632"/>
            <a:ext cx="71643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Role of modelling:</a:t>
            </a:r>
            <a:br>
              <a:rPr lang="en-GB" sz="2800" b="1" dirty="0">
                <a:solidFill>
                  <a:srgbClr val="0033CC"/>
                </a:solidFill>
              </a:rPr>
            </a:br>
            <a:r>
              <a:rPr lang="en-GB" sz="2800" b="1" dirty="0">
                <a:solidFill>
                  <a:srgbClr val="0033CC"/>
                </a:solidFill>
              </a:rPr>
              <a:t>knowledge synthesis</a:t>
            </a:r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4143375" y="3357563"/>
            <a:ext cx="1223963" cy="1384300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sz="2800" b="1">
              <a:solidFill>
                <a:schemeClr val="bg1"/>
              </a:solidFill>
            </a:endParaRPr>
          </a:p>
          <a:p>
            <a:pPr eaLnBrk="1" hangingPunct="1"/>
            <a:r>
              <a:rPr lang="en-GB" sz="2800" b="1">
                <a:solidFill>
                  <a:schemeClr val="bg1"/>
                </a:solidFill>
              </a:rPr>
              <a:t>Model</a:t>
            </a:r>
          </a:p>
          <a:p>
            <a:pPr eaLnBrk="1" hangingPunct="1"/>
            <a:endParaRPr lang="en-GB" sz="2800" b="1">
              <a:solidFill>
                <a:schemeClr val="bg1"/>
              </a:solidFill>
            </a:endParaRPr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1357313" y="1714500"/>
            <a:ext cx="2170112" cy="461963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Natural history</a:t>
            </a:r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1214438" y="4929188"/>
            <a:ext cx="2036762" cy="461962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Epidemiology</a:t>
            </a:r>
          </a:p>
        </p:txBody>
      </p:sp>
      <p:sp>
        <p:nvSpPr>
          <p:cNvPr id="23558" name="TextBox 6"/>
          <p:cNvSpPr txBox="1">
            <a:spLocks noChangeArrowheads="1"/>
          </p:cNvSpPr>
          <p:nvPr/>
        </p:nvSpPr>
        <p:spPr bwMode="auto">
          <a:xfrm>
            <a:off x="1000125" y="4071938"/>
            <a:ext cx="1949450" cy="461962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Demography</a:t>
            </a:r>
          </a:p>
        </p:txBody>
      </p:sp>
      <p:sp>
        <p:nvSpPr>
          <p:cNvPr id="23559" name="TextBox 7"/>
          <p:cNvSpPr txBox="1">
            <a:spLocks noChangeArrowheads="1"/>
          </p:cNvSpPr>
          <p:nvPr/>
        </p:nvSpPr>
        <p:spPr bwMode="auto">
          <a:xfrm>
            <a:off x="1357313" y="5786438"/>
            <a:ext cx="2443162" cy="461962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Contact patterns</a:t>
            </a:r>
          </a:p>
        </p:txBody>
      </p:sp>
      <p:sp>
        <p:nvSpPr>
          <p:cNvPr id="23560" name="TextBox 8"/>
          <p:cNvSpPr txBox="1">
            <a:spLocks noChangeArrowheads="1"/>
          </p:cNvSpPr>
          <p:nvPr/>
        </p:nvSpPr>
        <p:spPr bwMode="auto">
          <a:xfrm>
            <a:off x="1071563" y="3214688"/>
            <a:ext cx="1947862" cy="461962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Interventions</a:t>
            </a:r>
          </a:p>
        </p:txBody>
      </p:sp>
      <p:cxnSp>
        <p:nvCxnSpPr>
          <p:cNvPr id="11" name="Straight Arrow Connector 10"/>
          <p:cNvCxnSpPr>
            <a:stCxn id="23556" idx="3"/>
          </p:cNvCxnSpPr>
          <p:nvPr/>
        </p:nvCxnSpPr>
        <p:spPr>
          <a:xfrm>
            <a:off x="3527425" y="1946275"/>
            <a:ext cx="615950" cy="16970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3560" idx="3"/>
            <a:endCxn id="23555" idx="1"/>
          </p:cNvCxnSpPr>
          <p:nvPr/>
        </p:nvCxnSpPr>
        <p:spPr>
          <a:xfrm>
            <a:off x="3019425" y="3446463"/>
            <a:ext cx="1123950" cy="6032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558" idx="3"/>
          </p:cNvCxnSpPr>
          <p:nvPr/>
        </p:nvCxnSpPr>
        <p:spPr>
          <a:xfrm flipV="1">
            <a:off x="2949575" y="4214813"/>
            <a:ext cx="1193800" cy="889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51200" y="4286250"/>
            <a:ext cx="892175" cy="64293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3250407" y="5107781"/>
            <a:ext cx="1428750" cy="3571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6" name="TextBox 23"/>
          <p:cNvSpPr txBox="1">
            <a:spLocks noChangeArrowheads="1"/>
          </p:cNvSpPr>
          <p:nvPr/>
        </p:nvSpPr>
        <p:spPr bwMode="auto">
          <a:xfrm>
            <a:off x="1428750" y="2500313"/>
            <a:ext cx="1598613" cy="461962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Evolution</a:t>
            </a:r>
          </a:p>
        </p:txBody>
      </p:sp>
      <p:cxnSp>
        <p:nvCxnSpPr>
          <p:cNvPr id="25" name="Straight Arrow Connector 24"/>
          <p:cNvCxnSpPr>
            <a:stCxn id="23566" idx="3"/>
          </p:cNvCxnSpPr>
          <p:nvPr/>
        </p:nvCxnSpPr>
        <p:spPr>
          <a:xfrm>
            <a:off x="3027363" y="2732088"/>
            <a:ext cx="1116012" cy="11255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357813" y="3071813"/>
            <a:ext cx="1347787" cy="857250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67338" y="4048125"/>
            <a:ext cx="1347787" cy="23813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0" name="TextBox 40"/>
          <p:cNvSpPr txBox="1">
            <a:spLocks noChangeArrowheads="1"/>
          </p:cNvSpPr>
          <p:nvPr/>
        </p:nvSpPr>
        <p:spPr bwMode="auto">
          <a:xfrm>
            <a:off x="6715125" y="2643188"/>
            <a:ext cx="2071688" cy="830262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Fundamental</a:t>
            </a:r>
          </a:p>
          <a:p>
            <a:pPr eaLnBrk="1" hangingPunct="1"/>
            <a:r>
              <a:rPr lang="en-GB" sz="2400">
                <a:solidFill>
                  <a:schemeClr val="bg1"/>
                </a:solidFill>
              </a:rPr>
              <a:t>parameters</a:t>
            </a:r>
          </a:p>
        </p:txBody>
      </p:sp>
      <p:sp>
        <p:nvSpPr>
          <p:cNvPr id="23571" name="TextBox 43"/>
          <p:cNvSpPr txBox="1">
            <a:spLocks noChangeArrowheads="1"/>
          </p:cNvSpPr>
          <p:nvPr/>
        </p:nvSpPr>
        <p:spPr bwMode="auto">
          <a:xfrm>
            <a:off x="6715125" y="3714750"/>
            <a:ext cx="2071688" cy="830263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Detailed predictions</a:t>
            </a:r>
          </a:p>
        </p:txBody>
      </p:sp>
      <p:sp>
        <p:nvSpPr>
          <p:cNvPr id="23572" name="TextBox 47"/>
          <p:cNvSpPr txBox="1">
            <a:spLocks noChangeArrowheads="1"/>
          </p:cNvSpPr>
          <p:nvPr/>
        </p:nvSpPr>
        <p:spPr bwMode="auto">
          <a:xfrm>
            <a:off x="6715125" y="4786313"/>
            <a:ext cx="2071688" cy="830262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Control policy optimisation</a:t>
            </a:r>
          </a:p>
        </p:txBody>
      </p:sp>
      <p:cxnSp>
        <p:nvCxnSpPr>
          <p:cNvPr id="49" name="Straight Arrow Connector 48"/>
          <p:cNvCxnSpPr>
            <a:endCxn id="23572" idx="1"/>
          </p:cNvCxnSpPr>
          <p:nvPr/>
        </p:nvCxnSpPr>
        <p:spPr>
          <a:xfrm>
            <a:off x="5357813" y="4143375"/>
            <a:ext cx="1357312" cy="1058863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4" name="TextBox 40"/>
          <p:cNvSpPr txBox="1">
            <a:spLocks noChangeArrowheads="1"/>
          </p:cNvSpPr>
          <p:nvPr/>
        </p:nvSpPr>
        <p:spPr bwMode="auto">
          <a:xfrm>
            <a:off x="6715125" y="1643063"/>
            <a:ext cx="2071688" cy="830262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Insight into mechanism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5103019" y="2255044"/>
            <a:ext cx="1857375" cy="1347787"/>
          </a:xfrm>
          <a:prstGeom prst="straightConnector1">
            <a:avLst/>
          </a:prstGeom>
          <a:ln w="381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6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57250" y="2643188"/>
            <a:ext cx="7164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How do we analyse epidemics?</a:t>
            </a:r>
          </a:p>
        </p:txBody>
      </p:sp>
    </p:spTree>
    <p:extLst>
      <p:ext uri="{BB962C8B-B14F-4D97-AF65-F5344CB8AC3E}">
        <p14:creationId xmlns:p14="http://schemas.microsoft.com/office/powerpoint/2010/main" val="267460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4135"/>
          <p:cNvSpPr txBox="1">
            <a:spLocks noChangeArrowheads="1"/>
          </p:cNvSpPr>
          <p:nvPr/>
        </p:nvSpPr>
        <p:spPr bwMode="auto">
          <a:xfrm>
            <a:off x="971550" y="116632"/>
            <a:ext cx="71643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Perspectives on epidemics:</a:t>
            </a:r>
            <a:br>
              <a:rPr lang="en-GB" sz="2800" b="1" dirty="0">
                <a:solidFill>
                  <a:srgbClr val="0033CC"/>
                </a:solidFill>
              </a:rPr>
            </a:br>
            <a:r>
              <a:rPr lang="en-GB" sz="2800" b="1" dirty="0">
                <a:solidFill>
                  <a:srgbClr val="0033CC"/>
                </a:solidFill>
              </a:rPr>
              <a:t>individuals</a:t>
            </a:r>
          </a:p>
        </p:txBody>
      </p:sp>
      <p:pic>
        <p:nvPicPr>
          <p:cNvPr id="106" name="Picture 16" descr="http://www.fluwikie.com/uploads/Science/1918_afp002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98163"/>
            <a:ext cx="2880320" cy="20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20" descr="http://www.usafricaonline.com/aidsafrica.hadebe4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84784"/>
            <a:ext cx="2440110" cy="175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69524"/>
            <a:ext cx="2997065" cy="204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4" descr="medieval plag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356992"/>
            <a:ext cx="2232248" cy="338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3885541"/>
            <a:ext cx="2736304" cy="244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7"/>
          <p:cNvPicPr>
            <a:picLocks noChangeAspect="1" noChangeArrowheads="1"/>
          </p:cNvPicPr>
          <p:nvPr/>
        </p:nvPicPr>
        <p:blipFill>
          <a:blip r:embed="rId8">
            <a:lum bright="-6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82" y="4437112"/>
            <a:ext cx="2810329" cy="177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65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4135"/>
          <p:cNvSpPr txBox="1">
            <a:spLocks noChangeArrowheads="1"/>
          </p:cNvSpPr>
          <p:nvPr/>
        </p:nvSpPr>
        <p:spPr bwMode="auto">
          <a:xfrm>
            <a:off x="971550" y="317500"/>
            <a:ext cx="71643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Another view: populations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386" y="126876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H1N1, 1918-19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178306" y="126876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SARS, Hong Kong, 2003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491880" y="581685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H1N1, 2009</a:t>
            </a:r>
          </a:p>
        </p:txBody>
      </p:sp>
      <p:pic>
        <p:nvPicPr>
          <p:cNvPr id="119" name="Rectangle 122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5" y="1700808"/>
            <a:ext cx="410163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948569"/>
              </p:ext>
            </p:extLst>
          </p:nvPr>
        </p:nvGraphicFramePr>
        <p:xfrm>
          <a:off x="4716016" y="1638092"/>
          <a:ext cx="3938588" cy="264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Chart" r:id="rId5" imgW="4524451" imgH="3038551" progId="Excel.Chart.8">
                  <p:embed/>
                </p:oleObj>
              </mc:Choice>
              <mc:Fallback>
                <p:oleObj name="Chart" r:id="rId5" imgW="4524451" imgH="3038551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638092"/>
                        <a:ext cx="3938588" cy="264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581128"/>
            <a:ext cx="4032448" cy="270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28"/>
          <p:cNvSpPr txBox="1"/>
          <p:nvPr/>
        </p:nvSpPr>
        <p:spPr>
          <a:xfrm>
            <a:off x="317845" y="5678350"/>
            <a:ext cx="214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B050"/>
                </a:solidFill>
              </a:rPr>
              <a:t>Doubling time, attack rate</a:t>
            </a:r>
          </a:p>
        </p:txBody>
      </p:sp>
    </p:spTree>
    <p:extLst>
      <p:ext uri="{BB962C8B-B14F-4D97-AF65-F5344CB8AC3E}">
        <p14:creationId xmlns:p14="http://schemas.microsoft.com/office/powerpoint/2010/main" val="149170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385" y="3599768"/>
            <a:ext cx="3258232" cy="325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"/>
          <p:cNvGrpSpPr/>
          <p:nvPr/>
        </p:nvGrpSpPr>
        <p:grpSpPr>
          <a:xfrm>
            <a:off x="742829" y="1693334"/>
            <a:ext cx="2605035" cy="1735666"/>
            <a:chOff x="767973" y="3360531"/>
            <a:chExt cx="3889682" cy="2591593"/>
          </a:xfrm>
        </p:grpSpPr>
        <p:sp>
          <p:nvSpPr>
            <p:cNvPr id="6" name="Oval 5"/>
            <p:cNvSpPr/>
            <p:nvPr/>
          </p:nvSpPr>
          <p:spPr>
            <a:xfrm>
              <a:off x="2171753" y="3360531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667832" y="3842864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" name="Straight Connector 11"/>
            <p:cNvCxnSpPr>
              <a:stCxn id="7" idx="7"/>
              <a:endCxn id="6" idx="4"/>
            </p:cNvCxnSpPr>
            <p:nvPr/>
          </p:nvCxnSpPr>
          <p:spPr>
            <a:xfrm flipV="1">
              <a:off x="1790724" y="3504508"/>
              <a:ext cx="453017" cy="359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919792" y="3842864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171753" y="3842864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" name="Straight Connector 18"/>
            <p:cNvCxnSpPr>
              <a:stCxn id="15" idx="0"/>
              <a:endCxn id="6" idx="4"/>
            </p:cNvCxnSpPr>
            <p:nvPr/>
          </p:nvCxnSpPr>
          <p:spPr>
            <a:xfrm flipV="1">
              <a:off x="1991781" y="3504508"/>
              <a:ext cx="251960" cy="338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6" idx="0"/>
              <a:endCxn id="6" idx="4"/>
            </p:cNvCxnSpPr>
            <p:nvPr/>
          </p:nvCxnSpPr>
          <p:spPr>
            <a:xfrm flipV="1">
              <a:off x="2243741" y="3504508"/>
              <a:ext cx="0" cy="338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2423713" y="3842864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8" name="Straight Connector 27"/>
            <p:cNvCxnSpPr>
              <a:stCxn id="27" idx="0"/>
              <a:endCxn id="6" idx="4"/>
            </p:cNvCxnSpPr>
            <p:nvPr/>
          </p:nvCxnSpPr>
          <p:spPr>
            <a:xfrm flipH="1" flipV="1">
              <a:off x="2243741" y="3504508"/>
              <a:ext cx="251960" cy="338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2" idx="0"/>
              <a:endCxn id="6" idx="4"/>
            </p:cNvCxnSpPr>
            <p:nvPr/>
          </p:nvCxnSpPr>
          <p:spPr>
            <a:xfrm flipH="1" flipV="1">
              <a:off x="2243741" y="3504508"/>
              <a:ext cx="467927" cy="338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639679" y="3842864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1271894" y="432519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6" name="Straight Connector 35"/>
            <p:cNvCxnSpPr>
              <a:stCxn id="35" idx="7"/>
              <a:endCxn id="7" idx="4"/>
            </p:cNvCxnSpPr>
            <p:nvPr/>
          </p:nvCxnSpPr>
          <p:spPr>
            <a:xfrm flipV="1">
              <a:off x="1394787" y="3986842"/>
              <a:ext cx="345034" cy="359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1955787" y="432519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" name="Straight Connector 37"/>
            <p:cNvCxnSpPr>
              <a:stCxn id="37" idx="0"/>
              <a:endCxn id="7" idx="4"/>
            </p:cNvCxnSpPr>
            <p:nvPr/>
          </p:nvCxnSpPr>
          <p:spPr>
            <a:xfrm flipH="1" flipV="1">
              <a:off x="1739821" y="3986842"/>
              <a:ext cx="287955" cy="338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2963629" y="4310791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Connector 47"/>
            <p:cNvCxnSpPr>
              <a:stCxn id="47" idx="0"/>
              <a:endCxn id="32" idx="4"/>
            </p:cNvCxnSpPr>
            <p:nvPr/>
          </p:nvCxnSpPr>
          <p:spPr>
            <a:xfrm flipH="1" flipV="1">
              <a:off x="2711668" y="3986842"/>
              <a:ext cx="323949" cy="323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287578" y="4310791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0" name="Straight Connector 49"/>
            <p:cNvCxnSpPr>
              <a:stCxn id="49" idx="0"/>
              <a:endCxn id="32" idx="4"/>
            </p:cNvCxnSpPr>
            <p:nvPr/>
          </p:nvCxnSpPr>
          <p:spPr>
            <a:xfrm flipH="1" flipV="1">
              <a:off x="2711668" y="3986842"/>
              <a:ext cx="647898" cy="323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2" idx="0"/>
              <a:endCxn id="32" idx="4"/>
            </p:cNvCxnSpPr>
            <p:nvPr/>
          </p:nvCxnSpPr>
          <p:spPr>
            <a:xfrm flipV="1">
              <a:off x="2711668" y="3986842"/>
              <a:ext cx="0" cy="323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639679" y="4310791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055928" y="481471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7" name="Straight Connector 56"/>
            <p:cNvCxnSpPr>
              <a:stCxn id="56" idx="0"/>
              <a:endCxn id="35" idx="4"/>
            </p:cNvCxnSpPr>
            <p:nvPr/>
          </p:nvCxnSpPr>
          <p:spPr>
            <a:xfrm flipV="1">
              <a:off x="1127917" y="4469175"/>
              <a:ext cx="215966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271894" y="481471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9" name="Straight Connector 58"/>
            <p:cNvCxnSpPr>
              <a:stCxn id="58" idx="0"/>
              <a:endCxn id="35" idx="4"/>
            </p:cNvCxnSpPr>
            <p:nvPr/>
          </p:nvCxnSpPr>
          <p:spPr>
            <a:xfrm flipV="1">
              <a:off x="1343883" y="4469175"/>
              <a:ext cx="0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1" idx="0"/>
              <a:endCxn id="35" idx="4"/>
            </p:cNvCxnSpPr>
            <p:nvPr/>
          </p:nvCxnSpPr>
          <p:spPr>
            <a:xfrm flipH="1" flipV="1">
              <a:off x="1343883" y="4469175"/>
              <a:ext cx="215966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87860" y="481471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1739821" y="481471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8" name="Straight Connector 67"/>
            <p:cNvCxnSpPr>
              <a:stCxn id="67" idx="0"/>
              <a:endCxn id="37" idx="4"/>
            </p:cNvCxnSpPr>
            <p:nvPr/>
          </p:nvCxnSpPr>
          <p:spPr>
            <a:xfrm flipV="1">
              <a:off x="1811809" y="4469175"/>
              <a:ext cx="215966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1955787" y="481471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0" name="Straight Connector 69"/>
            <p:cNvCxnSpPr>
              <a:stCxn id="69" idx="0"/>
              <a:endCxn id="37" idx="4"/>
            </p:cNvCxnSpPr>
            <p:nvPr/>
          </p:nvCxnSpPr>
          <p:spPr>
            <a:xfrm flipV="1">
              <a:off x="2027775" y="4469175"/>
              <a:ext cx="0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2" idx="0"/>
              <a:endCxn id="37" idx="4"/>
            </p:cNvCxnSpPr>
            <p:nvPr/>
          </p:nvCxnSpPr>
          <p:spPr>
            <a:xfrm flipH="1" flipV="1">
              <a:off x="2027775" y="4469175"/>
              <a:ext cx="215966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171753" y="481471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459708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3" name="Straight Connector 82"/>
            <p:cNvCxnSpPr>
              <a:stCxn id="82" idx="0"/>
              <a:endCxn id="52" idx="4"/>
            </p:cNvCxnSpPr>
            <p:nvPr/>
          </p:nvCxnSpPr>
          <p:spPr>
            <a:xfrm flipV="1">
              <a:off x="2531697" y="4454769"/>
              <a:ext cx="179971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2675674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5" name="Straight Connector 84"/>
            <p:cNvCxnSpPr>
              <a:stCxn id="84" idx="0"/>
              <a:endCxn id="52" idx="4"/>
            </p:cNvCxnSpPr>
            <p:nvPr/>
          </p:nvCxnSpPr>
          <p:spPr>
            <a:xfrm flipH="1" flipV="1">
              <a:off x="2711668" y="4454769"/>
              <a:ext cx="35994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7" idx="0"/>
              <a:endCxn id="52" idx="4"/>
            </p:cNvCxnSpPr>
            <p:nvPr/>
          </p:nvCxnSpPr>
          <p:spPr>
            <a:xfrm flipH="1" flipV="1">
              <a:off x="2711668" y="4454769"/>
              <a:ext cx="251961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891640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3391824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9" name="Straight Connector 88"/>
            <p:cNvCxnSpPr>
              <a:stCxn id="88" idx="0"/>
              <a:endCxn id="52" idx="4"/>
            </p:cNvCxnSpPr>
            <p:nvPr/>
          </p:nvCxnSpPr>
          <p:spPr>
            <a:xfrm flipH="1" flipV="1">
              <a:off x="2711668" y="4454769"/>
              <a:ext cx="752145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3611527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1" name="Straight Connector 90"/>
            <p:cNvCxnSpPr>
              <a:stCxn id="90" idx="0"/>
              <a:endCxn id="52" idx="4"/>
            </p:cNvCxnSpPr>
            <p:nvPr/>
          </p:nvCxnSpPr>
          <p:spPr>
            <a:xfrm flipH="1" flipV="1">
              <a:off x="2711668" y="4454769"/>
              <a:ext cx="971848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3" idx="0"/>
              <a:endCxn id="52" idx="4"/>
            </p:cNvCxnSpPr>
            <p:nvPr/>
          </p:nvCxnSpPr>
          <p:spPr>
            <a:xfrm flipH="1" flipV="1">
              <a:off x="2711668" y="4454769"/>
              <a:ext cx="1190317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3829996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043459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2" name="Straight Connector 101"/>
            <p:cNvCxnSpPr>
              <a:stCxn id="101" idx="0"/>
              <a:endCxn id="52" idx="4"/>
            </p:cNvCxnSpPr>
            <p:nvPr/>
          </p:nvCxnSpPr>
          <p:spPr>
            <a:xfrm flipH="1" flipV="1">
              <a:off x="2711668" y="4454769"/>
              <a:ext cx="1403780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4" idx="0"/>
              <a:endCxn id="52" idx="4"/>
            </p:cNvCxnSpPr>
            <p:nvPr/>
          </p:nvCxnSpPr>
          <p:spPr>
            <a:xfrm flipH="1" flipV="1">
              <a:off x="2711668" y="4454769"/>
              <a:ext cx="1619746" cy="353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4259425" y="4808546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767973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8" name="Straight Connector 107"/>
            <p:cNvCxnSpPr>
              <a:stCxn id="107" idx="0"/>
              <a:endCxn id="56" idx="4"/>
            </p:cNvCxnSpPr>
            <p:nvPr/>
          </p:nvCxnSpPr>
          <p:spPr>
            <a:xfrm flipV="1">
              <a:off x="839962" y="4958689"/>
              <a:ext cx="287955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983939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0" name="Straight Connector 109"/>
            <p:cNvCxnSpPr>
              <a:stCxn id="109" idx="0"/>
              <a:endCxn id="56" idx="4"/>
            </p:cNvCxnSpPr>
            <p:nvPr/>
          </p:nvCxnSpPr>
          <p:spPr>
            <a:xfrm flipV="1">
              <a:off x="1055928" y="4958689"/>
              <a:ext cx="71989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12" idx="0"/>
              <a:endCxn id="56" idx="4"/>
            </p:cNvCxnSpPr>
            <p:nvPr/>
          </p:nvCxnSpPr>
          <p:spPr>
            <a:xfrm flipH="1" flipV="1">
              <a:off x="1127917" y="4958689"/>
              <a:ext cx="143977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1199905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1451866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6" name="Straight Connector 115"/>
            <p:cNvCxnSpPr>
              <a:stCxn id="115" idx="0"/>
              <a:endCxn id="67" idx="4"/>
            </p:cNvCxnSpPr>
            <p:nvPr/>
          </p:nvCxnSpPr>
          <p:spPr>
            <a:xfrm flipV="1">
              <a:off x="1523854" y="4958689"/>
              <a:ext cx="287955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1667832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8" name="Straight Connector 117"/>
            <p:cNvCxnSpPr>
              <a:stCxn id="117" idx="0"/>
              <a:endCxn id="67" idx="4"/>
            </p:cNvCxnSpPr>
            <p:nvPr/>
          </p:nvCxnSpPr>
          <p:spPr>
            <a:xfrm flipV="1">
              <a:off x="1739821" y="4958689"/>
              <a:ext cx="71989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1883798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2" name="Straight Connector 121"/>
            <p:cNvCxnSpPr>
              <a:stCxn id="121" idx="0"/>
              <a:endCxn id="69" idx="4"/>
            </p:cNvCxnSpPr>
            <p:nvPr/>
          </p:nvCxnSpPr>
          <p:spPr>
            <a:xfrm flipV="1">
              <a:off x="1955787" y="4958689"/>
              <a:ext cx="71989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2099764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4" name="Straight Connector 123"/>
            <p:cNvCxnSpPr>
              <a:stCxn id="123" idx="0"/>
              <a:endCxn id="69" idx="4"/>
            </p:cNvCxnSpPr>
            <p:nvPr/>
          </p:nvCxnSpPr>
          <p:spPr>
            <a:xfrm flipH="1" flipV="1">
              <a:off x="2027775" y="4958689"/>
              <a:ext cx="143977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6" idx="0"/>
              <a:endCxn id="69" idx="4"/>
            </p:cNvCxnSpPr>
            <p:nvPr/>
          </p:nvCxnSpPr>
          <p:spPr>
            <a:xfrm flipH="1" flipV="1">
              <a:off x="2027775" y="4958689"/>
              <a:ext cx="359944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2315730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31696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8" name="Straight Connector 127"/>
            <p:cNvCxnSpPr>
              <a:stCxn id="127" idx="0"/>
              <a:endCxn id="69" idx="4"/>
            </p:cNvCxnSpPr>
            <p:nvPr/>
          </p:nvCxnSpPr>
          <p:spPr>
            <a:xfrm flipH="1" flipV="1">
              <a:off x="2027775" y="4958689"/>
              <a:ext cx="575910" cy="359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3179595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5" name="Straight Connector 134"/>
            <p:cNvCxnSpPr>
              <a:stCxn id="134" idx="0"/>
              <a:endCxn id="87" idx="4"/>
            </p:cNvCxnSpPr>
            <p:nvPr/>
          </p:nvCxnSpPr>
          <p:spPr>
            <a:xfrm flipH="1" flipV="1">
              <a:off x="2963629" y="4952524"/>
              <a:ext cx="287955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4268168" y="5318632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1" name="Straight Connector 150"/>
            <p:cNvCxnSpPr>
              <a:stCxn id="150" idx="0"/>
              <a:endCxn id="93" idx="4"/>
            </p:cNvCxnSpPr>
            <p:nvPr/>
          </p:nvCxnSpPr>
          <p:spPr>
            <a:xfrm flipH="1" flipV="1">
              <a:off x="3901985" y="4952524"/>
              <a:ext cx="438173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4513677" y="5318632"/>
              <a:ext cx="143978" cy="14397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5" name="Straight Connector 154"/>
            <p:cNvCxnSpPr>
              <a:stCxn id="154" idx="0"/>
              <a:endCxn id="101" idx="4"/>
            </p:cNvCxnSpPr>
            <p:nvPr/>
          </p:nvCxnSpPr>
          <p:spPr>
            <a:xfrm flipH="1" flipV="1">
              <a:off x="4115448" y="4952524"/>
              <a:ext cx="470218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3395561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8" name="Straight Connector 157"/>
            <p:cNvCxnSpPr>
              <a:stCxn id="157" idx="0"/>
              <a:endCxn id="88" idx="4"/>
            </p:cNvCxnSpPr>
            <p:nvPr/>
          </p:nvCxnSpPr>
          <p:spPr>
            <a:xfrm flipH="1" flipV="1">
              <a:off x="3463813" y="4952524"/>
              <a:ext cx="3737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3611527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3827493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61" name="Straight Connector 160"/>
            <p:cNvCxnSpPr>
              <a:stCxn id="159" idx="0"/>
              <a:endCxn id="88" idx="4"/>
            </p:cNvCxnSpPr>
            <p:nvPr/>
          </p:nvCxnSpPr>
          <p:spPr>
            <a:xfrm flipH="1" flipV="1">
              <a:off x="3463813" y="4952524"/>
              <a:ext cx="219703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60" idx="0"/>
              <a:endCxn id="88" idx="4"/>
            </p:cNvCxnSpPr>
            <p:nvPr/>
          </p:nvCxnSpPr>
          <p:spPr>
            <a:xfrm flipH="1" flipV="1">
              <a:off x="3463813" y="4952524"/>
              <a:ext cx="435669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4043459" y="5318632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64" name="Straight Connector 163"/>
            <p:cNvCxnSpPr>
              <a:stCxn id="163" idx="0"/>
              <a:endCxn id="88" idx="4"/>
            </p:cNvCxnSpPr>
            <p:nvPr/>
          </p:nvCxnSpPr>
          <p:spPr>
            <a:xfrm flipH="1" flipV="1">
              <a:off x="3463813" y="4952524"/>
              <a:ext cx="651635" cy="366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/>
            <p:nvPr/>
          </p:nvSpPr>
          <p:spPr>
            <a:xfrm>
              <a:off x="1451866" y="580814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70" name="Straight Connector 169"/>
            <p:cNvCxnSpPr>
              <a:stCxn id="169" idx="0"/>
              <a:endCxn id="115" idx="4"/>
            </p:cNvCxnSpPr>
            <p:nvPr/>
          </p:nvCxnSpPr>
          <p:spPr>
            <a:xfrm flipV="1">
              <a:off x="1523854" y="5462610"/>
              <a:ext cx="0" cy="345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531696" y="580814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73" name="Straight Connector 172"/>
            <p:cNvCxnSpPr>
              <a:stCxn id="172" idx="0"/>
              <a:endCxn id="87" idx="4"/>
            </p:cNvCxnSpPr>
            <p:nvPr/>
          </p:nvCxnSpPr>
          <p:spPr>
            <a:xfrm flipV="1">
              <a:off x="2603685" y="4952524"/>
              <a:ext cx="359944" cy="855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2711668" y="580814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75" name="Straight Connector 174"/>
            <p:cNvCxnSpPr>
              <a:stCxn id="174" idx="0"/>
              <a:endCxn id="87" idx="4"/>
            </p:cNvCxnSpPr>
            <p:nvPr/>
          </p:nvCxnSpPr>
          <p:spPr>
            <a:xfrm flipV="1">
              <a:off x="2783657" y="4952524"/>
              <a:ext cx="179972" cy="855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77" idx="0"/>
              <a:endCxn id="87" idx="4"/>
            </p:cNvCxnSpPr>
            <p:nvPr/>
          </p:nvCxnSpPr>
          <p:spPr>
            <a:xfrm flipV="1">
              <a:off x="2963629" y="4952524"/>
              <a:ext cx="0" cy="855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1640" y="580814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71612" y="580814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79" name="Straight Connector 178"/>
            <p:cNvCxnSpPr>
              <a:stCxn id="178" idx="0"/>
              <a:endCxn id="87" idx="4"/>
            </p:cNvCxnSpPr>
            <p:nvPr/>
          </p:nvCxnSpPr>
          <p:spPr>
            <a:xfrm flipH="1" flipV="1">
              <a:off x="2963629" y="4952524"/>
              <a:ext cx="179971" cy="855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3251583" y="5808147"/>
              <a:ext cx="143977" cy="1439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0" name="Straight Connector 189"/>
            <p:cNvCxnSpPr>
              <a:stCxn id="189" idx="0"/>
              <a:endCxn id="87" idx="4"/>
            </p:cNvCxnSpPr>
            <p:nvPr/>
          </p:nvCxnSpPr>
          <p:spPr>
            <a:xfrm flipH="1" flipV="1">
              <a:off x="2963629" y="4952524"/>
              <a:ext cx="359943" cy="85562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4135"/>
          <p:cNvSpPr txBox="1">
            <a:spLocks noChangeArrowheads="1"/>
          </p:cNvSpPr>
          <p:nvPr/>
        </p:nvSpPr>
        <p:spPr bwMode="auto">
          <a:xfrm>
            <a:off x="971550" y="317500"/>
            <a:ext cx="71643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The bridge: contacts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386" y="1268760"/>
            <a:ext cx="312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</a:rPr>
              <a:t>Variola</a:t>
            </a:r>
            <a:r>
              <a:rPr lang="en-GB" dirty="0">
                <a:solidFill>
                  <a:srgbClr val="C00000"/>
                </a:solidFill>
              </a:rPr>
              <a:t> minor, England, 1966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21" y="1628800"/>
            <a:ext cx="4049375" cy="2610139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5178306" y="12687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SARS, Singapore, 2003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86673" y="595857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H1N1, UK,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7189" y="5013176"/>
            <a:ext cx="302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B050"/>
                </a:solidFill>
              </a:rPr>
              <a:t>Secondary attack rate, offspring distribution, reproduction number, generation time </a:t>
            </a:r>
          </a:p>
        </p:txBody>
      </p:sp>
    </p:spTree>
    <p:extLst>
      <p:ext uri="{BB962C8B-B14F-4D97-AF65-F5344CB8AC3E}">
        <p14:creationId xmlns:p14="http://schemas.microsoft.com/office/powerpoint/2010/main" val="79845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096"/>
          <p:cNvSpPr txBox="1">
            <a:spLocks noChangeArrowheads="1"/>
          </p:cNvSpPr>
          <p:nvPr/>
        </p:nvSpPr>
        <p:spPr bwMode="auto">
          <a:xfrm>
            <a:off x="612775" y="1684136"/>
            <a:ext cx="7888288" cy="384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30000"/>
              </a:spcAft>
            </a:pPr>
            <a:r>
              <a:rPr lang="en-GB" sz="2400" dirty="0">
                <a:solidFill>
                  <a:srgbClr val="00B050"/>
                </a:solidFill>
              </a:rPr>
              <a:t>Epidemic as</a:t>
            </a:r>
            <a:br>
              <a:rPr lang="en-GB" sz="2400" dirty="0">
                <a:solidFill>
                  <a:srgbClr val="00B050"/>
                </a:solidFill>
              </a:rPr>
            </a:br>
            <a:r>
              <a:rPr lang="en-GB" sz="2400" dirty="0">
                <a:solidFill>
                  <a:srgbClr val="00B050"/>
                </a:solidFill>
              </a:rPr>
              <a:t>chain reaction:</a:t>
            </a:r>
          </a:p>
          <a:p>
            <a:pPr>
              <a:spcAft>
                <a:spcPct val="30000"/>
              </a:spcAft>
            </a:pPr>
            <a:endParaRPr lang="en-GB" sz="2000" dirty="0">
              <a:solidFill>
                <a:srgbClr val="00B050"/>
              </a:solidFill>
            </a:endParaRPr>
          </a:p>
          <a:p>
            <a:pPr>
              <a:spcAft>
                <a:spcPct val="30000"/>
              </a:spcAft>
            </a:pPr>
            <a:endParaRPr lang="en-GB" sz="2000" dirty="0">
              <a:solidFill>
                <a:srgbClr val="00B050"/>
              </a:solidFill>
            </a:endParaRPr>
          </a:p>
          <a:p>
            <a:pPr>
              <a:spcAft>
                <a:spcPct val="30000"/>
              </a:spcAft>
            </a:pPr>
            <a:endParaRPr lang="en-GB" sz="2000" dirty="0">
              <a:solidFill>
                <a:srgbClr val="00B050"/>
              </a:solidFill>
            </a:endParaRPr>
          </a:p>
          <a:p>
            <a:pPr>
              <a:spcAft>
                <a:spcPct val="30000"/>
              </a:spcAft>
              <a:buFontTx/>
              <a:buChar char="•"/>
            </a:pPr>
            <a:endParaRPr lang="en-GB" sz="2400" dirty="0"/>
          </a:p>
          <a:p>
            <a:pPr>
              <a:spcAft>
                <a:spcPct val="30000"/>
              </a:spcAft>
            </a:pPr>
            <a:r>
              <a:rPr lang="en-GB" sz="2200" dirty="0"/>
              <a:t> </a:t>
            </a:r>
            <a:r>
              <a:rPr lang="en-GB" sz="2200" b="1" dirty="0"/>
              <a:t>Governed by </a:t>
            </a:r>
            <a:r>
              <a:rPr lang="en-GB" sz="2200" i="1" dirty="0">
                <a:solidFill>
                  <a:srgbClr val="C00000"/>
                </a:solidFill>
              </a:rPr>
              <a:t>Reproduction Number</a:t>
            </a:r>
            <a:r>
              <a:rPr lang="en-GB" sz="2200" dirty="0">
                <a:solidFill>
                  <a:srgbClr val="C00000"/>
                </a:solidFill>
              </a:rPr>
              <a:t> </a:t>
            </a:r>
            <a:r>
              <a:rPr lang="en-GB" sz="2200" b="1" i="1" dirty="0"/>
              <a:t>R</a:t>
            </a:r>
            <a:r>
              <a:rPr lang="en-GB" sz="2200" dirty="0"/>
              <a:t>.</a:t>
            </a:r>
          </a:p>
          <a:p>
            <a:pPr>
              <a:spcAft>
                <a:spcPct val="30000"/>
              </a:spcAft>
            </a:pPr>
            <a:endParaRPr lang="en-GB" sz="2200" dirty="0"/>
          </a:p>
          <a:p>
            <a:pPr>
              <a:spcAft>
                <a:spcPct val="30000"/>
              </a:spcAft>
            </a:pPr>
            <a:r>
              <a:rPr lang="en-GB" sz="2200" dirty="0"/>
              <a:t> Need </a:t>
            </a:r>
            <a:r>
              <a:rPr lang="en-GB" sz="2200" i="1" dirty="0"/>
              <a:t>R</a:t>
            </a:r>
            <a:r>
              <a:rPr lang="en-GB" sz="2200" baseline="-25000" dirty="0"/>
              <a:t>0 </a:t>
            </a:r>
            <a:r>
              <a:rPr lang="en-GB" sz="2200" dirty="0"/>
              <a:t>&gt;1 for a large outbreak.</a:t>
            </a:r>
          </a:p>
        </p:txBody>
      </p:sp>
      <p:sp>
        <p:nvSpPr>
          <p:cNvPr id="8195" name="TextBox 4135"/>
          <p:cNvSpPr txBox="1">
            <a:spLocks noChangeArrowheads="1"/>
          </p:cNvSpPr>
          <p:nvPr/>
        </p:nvSpPr>
        <p:spPr bwMode="auto">
          <a:xfrm>
            <a:off x="952348" y="260648"/>
            <a:ext cx="716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Modelling the contact process</a:t>
            </a:r>
          </a:p>
        </p:txBody>
      </p:sp>
      <p:grpSp>
        <p:nvGrpSpPr>
          <p:cNvPr id="8196" name="Group 24"/>
          <p:cNvGrpSpPr>
            <a:grpSpLocks/>
          </p:cNvGrpSpPr>
          <p:nvPr/>
        </p:nvGrpSpPr>
        <p:grpSpPr bwMode="auto">
          <a:xfrm>
            <a:off x="3491880" y="1287587"/>
            <a:ext cx="2071688" cy="2357437"/>
            <a:chOff x="5357813" y="1285875"/>
            <a:chExt cx="2071687" cy="2357438"/>
          </a:xfrm>
        </p:grpSpPr>
        <p:pic>
          <p:nvPicPr>
            <p:cNvPr id="8233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063" y="1285875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4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200025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5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00025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6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285750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7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285750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8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3" y="285750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9" name="Picture 2" descr="C:\Temp\Temporary Internet Files\Content.IE5\Q5IWF7HZ\MCj04326250000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75" y="285750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21" name="Straight Arrow Connector 420"/>
            <p:cNvCxnSpPr/>
            <p:nvPr/>
          </p:nvCxnSpPr>
          <p:spPr>
            <a:xfrm rot="5400000">
              <a:off x="6000751" y="1785937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/>
            <p:cNvCxnSpPr/>
            <p:nvPr/>
          </p:nvCxnSpPr>
          <p:spPr>
            <a:xfrm rot="16200000" flipH="1">
              <a:off x="6572250" y="1785937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/>
            <p:nvPr/>
          </p:nvCxnSpPr>
          <p:spPr>
            <a:xfrm rot="5400000">
              <a:off x="5572126" y="257175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 rot="16200000" flipH="1">
              <a:off x="6000751" y="257175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 rot="5400000">
              <a:off x="6572250" y="257175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/>
            <p:nvPr/>
          </p:nvCxnSpPr>
          <p:spPr>
            <a:xfrm rot="16200000" flipH="1">
              <a:off x="7000875" y="257175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/>
            <p:nvPr/>
          </p:nvCxnSpPr>
          <p:spPr>
            <a:xfrm rot="5400000">
              <a:off x="5286376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/>
            <p:nvPr/>
          </p:nvCxnSpPr>
          <p:spPr>
            <a:xfrm rot="16200000" flipH="1">
              <a:off x="5500689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/>
            <p:nvPr/>
          </p:nvCxnSpPr>
          <p:spPr>
            <a:xfrm rot="5400000">
              <a:off x="5929314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/>
            <p:cNvCxnSpPr/>
            <p:nvPr/>
          </p:nvCxnSpPr>
          <p:spPr>
            <a:xfrm rot="16200000" flipH="1">
              <a:off x="6143625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/>
            <p:cNvCxnSpPr/>
            <p:nvPr/>
          </p:nvCxnSpPr>
          <p:spPr>
            <a:xfrm rot="5400000">
              <a:off x="6429375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Arrow Connector 436"/>
            <p:cNvCxnSpPr/>
            <p:nvPr/>
          </p:nvCxnSpPr>
          <p:spPr>
            <a:xfrm rot="16200000" flipH="1">
              <a:off x="6643688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/>
            <p:cNvCxnSpPr/>
            <p:nvPr/>
          </p:nvCxnSpPr>
          <p:spPr>
            <a:xfrm rot="5400000">
              <a:off x="7000875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/>
            <p:nvPr/>
          </p:nvCxnSpPr>
          <p:spPr>
            <a:xfrm rot="16200000" flipH="1">
              <a:off x="7215188" y="3429000"/>
              <a:ext cx="285750" cy="1428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97" name="Group 25"/>
          <p:cNvGrpSpPr>
            <a:grpSpLocks/>
          </p:cNvGrpSpPr>
          <p:nvPr/>
        </p:nvGrpSpPr>
        <p:grpSpPr bwMode="auto">
          <a:xfrm>
            <a:off x="5868144" y="1340768"/>
            <a:ext cx="2951872" cy="2462947"/>
            <a:chOff x="6538913" y="2767013"/>
            <a:chExt cx="2171318" cy="1810298"/>
          </a:xfrm>
        </p:grpSpPr>
        <p:sp>
          <p:nvSpPr>
            <p:cNvPr id="8198" name="Straight Connector 4099"/>
            <p:cNvSpPr>
              <a:spLocks noChangeShapeType="1"/>
            </p:cNvSpPr>
            <p:nvPr/>
          </p:nvSpPr>
          <p:spPr bwMode="auto">
            <a:xfrm>
              <a:off x="6864350" y="2827338"/>
              <a:ext cx="1588" cy="136207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199" name="Straight Connector 4100"/>
            <p:cNvSpPr>
              <a:spLocks noChangeShapeType="1"/>
            </p:cNvSpPr>
            <p:nvPr/>
          </p:nvSpPr>
          <p:spPr bwMode="auto">
            <a:xfrm>
              <a:off x="6824663" y="4189413"/>
              <a:ext cx="39687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0" name="Straight Connector 4101"/>
            <p:cNvSpPr>
              <a:spLocks noChangeShapeType="1"/>
            </p:cNvSpPr>
            <p:nvPr/>
          </p:nvSpPr>
          <p:spPr bwMode="auto">
            <a:xfrm>
              <a:off x="6824663" y="4021138"/>
              <a:ext cx="39687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1" name="Straight Connector 4102"/>
            <p:cNvSpPr>
              <a:spLocks noChangeShapeType="1"/>
            </p:cNvSpPr>
            <p:nvPr/>
          </p:nvSpPr>
          <p:spPr bwMode="auto">
            <a:xfrm>
              <a:off x="6824663" y="3848100"/>
              <a:ext cx="39687" cy="1588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2" name="Straight Connector 4103"/>
            <p:cNvSpPr>
              <a:spLocks noChangeShapeType="1"/>
            </p:cNvSpPr>
            <p:nvPr/>
          </p:nvSpPr>
          <p:spPr bwMode="auto">
            <a:xfrm>
              <a:off x="6824663" y="3679825"/>
              <a:ext cx="39687" cy="1588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3" name="Straight Connector 4104"/>
            <p:cNvSpPr>
              <a:spLocks noChangeShapeType="1"/>
            </p:cNvSpPr>
            <p:nvPr/>
          </p:nvSpPr>
          <p:spPr bwMode="auto">
            <a:xfrm>
              <a:off x="6824663" y="3511550"/>
              <a:ext cx="39687" cy="1588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4" name="Straight Connector 4105"/>
            <p:cNvSpPr>
              <a:spLocks noChangeShapeType="1"/>
            </p:cNvSpPr>
            <p:nvPr/>
          </p:nvSpPr>
          <p:spPr bwMode="auto">
            <a:xfrm>
              <a:off x="6824663" y="3338513"/>
              <a:ext cx="39687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5" name="Straight Connector 4106"/>
            <p:cNvSpPr>
              <a:spLocks noChangeShapeType="1"/>
            </p:cNvSpPr>
            <p:nvPr/>
          </p:nvSpPr>
          <p:spPr bwMode="auto">
            <a:xfrm>
              <a:off x="6824663" y="3170238"/>
              <a:ext cx="39687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6" name="Straight Connector 4107"/>
            <p:cNvSpPr>
              <a:spLocks noChangeShapeType="1"/>
            </p:cNvSpPr>
            <p:nvPr/>
          </p:nvSpPr>
          <p:spPr bwMode="auto">
            <a:xfrm>
              <a:off x="6824663" y="2995613"/>
              <a:ext cx="39687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7" name="Straight Connector 4108"/>
            <p:cNvSpPr>
              <a:spLocks noChangeShapeType="1"/>
            </p:cNvSpPr>
            <p:nvPr/>
          </p:nvSpPr>
          <p:spPr bwMode="auto">
            <a:xfrm>
              <a:off x="6824663" y="2827338"/>
              <a:ext cx="39687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8" name="Straight Connector 4109"/>
            <p:cNvSpPr>
              <a:spLocks noChangeShapeType="1"/>
            </p:cNvSpPr>
            <p:nvPr/>
          </p:nvSpPr>
          <p:spPr bwMode="auto">
            <a:xfrm>
              <a:off x="6864350" y="4189413"/>
              <a:ext cx="1816100" cy="15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09" name="Straight Connector 4110"/>
            <p:cNvSpPr>
              <a:spLocks noChangeShapeType="1"/>
            </p:cNvSpPr>
            <p:nvPr/>
          </p:nvSpPr>
          <p:spPr bwMode="auto">
            <a:xfrm flipV="1">
              <a:off x="6864350" y="4189413"/>
              <a:ext cx="1588" cy="396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10" name="Straight Connector 4111"/>
            <p:cNvSpPr>
              <a:spLocks noChangeShapeType="1"/>
            </p:cNvSpPr>
            <p:nvPr/>
          </p:nvSpPr>
          <p:spPr bwMode="auto">
            <a:xfrm flipV="1">
              <a:off x="7469188" y="4189413"/>
              <a:ext cx="1587" cy="396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11" name="Straight Connector 4112"/>
            <p:cNvSpPr>
              <a:spLocks noChangeShapeType="1"/>
            </p:cNvSpPr>
            <p:nvPr/>
          </p:nvSpPr>
          <p:spPr bwMode="auto">
            <a:xfrm flipV="1">
              <a:off x="8074025" y="4189413"/>
              <a:ext cx="1588" cy="396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12" name="Straight Connector 4113"/>
            <p:cNvSpPr>
              <a:spLocks noChangeShapeType="1"/>
            </p:cNvSpPr>
            <p:nvPr/>
          </p:nvSpPr>
          <p:spPr bwMode="auto">
            <a:xfrm flipV="1">
              <a:off x="8680450" y="4189413"/>
              <a:ext cx="1588" cy="3968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8213" name="Shape 4114"/>
            <p:cNvSpPr>
              <a:spLocks/>
            </p:cNvSpPr>
            <p:nvPr/>
          </p:nvSpPr>
          <p:spPr bwMode="auto">
            <a:xfrm>
              <a:off x="6864350" y="2827338"/>
              <a:ext cx="1816100" cy="1193800"/>
            </a:xfrm>
            <a:custGeom>
              <a:avLst/>
              <a:gdLst>
                <a:gd name="T0" fmla="*/ 0 w 324"/>
                <a:gd name="T1" fmla="*/ 2147483647 h 213"/>
                <a:gd name="T2" fmla="*/ 2147483647 w 324"/>
                <a:gd name="T3" fmla="*/ 2147483647 h 213"/>
                <a:gd name="T4" fmla="*/ 2147483647 w 324"/>
                <a:gd name="T5" fmla="*/ 2147483647 h 213"/>
                <a:gd name="T6" fmla="*/ 2147483647 w 324"/>
                <a:gd name="T7" fmla="*/ 0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4"/>
                <a:gd name="T13" fmla="*/ 0 h 213"/>
                <a:gd name="T14" fmla="*/ 324 w 324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4" h="213">
                  <a:moveTo>
                    <a:pt x="0" y="213"/>
                  </a:moveTo>
                  <a:lnTo>
                    <a:pt x="108" y="182"/>
                  </a:lnTo>
                  <a:lnTo>
                    <a:pt x="216" y="122"/>
                  </a:lnTo>
                  <a:lnTo>
                    <a:pt x="324" y="0"/>
                  </a:lnTo>
                </a:path>
              </a:pathLst>
            </a:custGeom>
            <a:noFill/>
            <a:ln w="11113" algn="ctr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GB" sz="2400"/>
            </a:p>
          </p:txBody>
        </p:sp>
        <p:sp>
          <p:nvSpPr>
            <p:cNvPr id="8214" name="Rectangle 4115"/>
            <p:cNvSpPr>
              <a:spLocks noChangeArrowheads="1"/>
            </p:cNvSpPr>
            <p:nvPr/>
          </p:nvSpPr>
          <p:spPr bwMode="auto">
            <a:xfrm>
              <a:off x="6842125" y="3998913"/>
              <a:ext cx="44450" cy="44450"/>
            </a:xfrm>
            <a:prstGeom prst="rect">
              <a:avLst/>
            </a:prstGeom>
            <a:solidFill>
              <a:srgbClr val="000080"/>
            </a:solidFill>
            <a:ln w="63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GB" sz="2400"/>
            </a:p>
          </p:txBody>
        </p:sp>
        <p:sp>
          <p:nvSpPr>
            <p:cNvPr id="8215" name="Rectangle 4116"/>
            <p:cNvSpPr>
              <a:spLocks noChangeArrowheads="1"/>
            </p:cNvSpPr>
            <p:nvPr/>
          </p:nvSpPr>
          <p:spPr bwMode="auto">
            <a:xfrm>
              <a:off x="7446963" y="3825875"/>
              <a:ext cx="44450" cy="44450"/>
            </a:xfrm>
            <a:prstGeom prst="rect">
              <a:avLst/>
            </a:prstGeom>
            <a:solidFill>
              <a:srgbClr val="000080"/>
            </a:solidFill>
            <a:ln w="63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GB" sz="2400"/>
            </a:p>
          </p:txBody>
        </p:sp>
        <p:sp>
          <p:nvSpPr>
            <p:cNvPr id="8216" name="Rectangle 4117"/>
            <p:cNvSpPr>
              <a:spLocks noChangeArrowheads="1"/>
            </p:cNvSpPr>
            <p:nvPr/>
          </p:nvSpPr>
          <p:spPr bwMode="auto">
            <a:xfrm>
              <a:off x="8051800" y="3489325"/>
              <a:ext cx="46038" cy="44450"/>
            </a:xfrm>
            <a:prstGeom prst="rect">
              <a:avLst/>
            </a:prstGeom>
            <a:solidFill>
              <a:srgbClr val="000080"/>
            </a:solidFill>
            <a:ln w="63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GB" sz="2400"/>
            </a:p>
          </p:txBody>
        </p:sp>
        <p:sp>
          <p:nvSpPr>
            <p:cNvPr id="8217" name="Rectangle 4118"/>
            <p:cNvSpPr>
              <a:spLocks noChangeArrowheads="1"/>
            </p:cNvSpPr>
            <p:nvPr/>
          </p:nvSpPr>
          <p:spPr bwMode="auto">
            <a:xfrm>
              <a:off x="8658225" y="2805113"/>
              <a:ext cx="44450" cy="46037"/>
            </a:xfrm>
            <a:prstGeom prst="rect">
              <a:avLst/>
            </a:prstGeom>
            <a:solidFill>
              <a:srgbClr val="000080"/>
            </a:solidFill>
            <a:ln w="63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GB" sz="2400"/>
            </a:p>
          </p:txBody>
        </p:sp>
        <p:sp>
          <p:nvSpPr>
            <p:cNvPr id="8218" name="Rectangle 4119"/>
            <p:cNvSpPr>
              <a:spLocks noChangeArrowheads="1"/>
            </p:cNvSpPr>
            <p:nvPr/>
          </p:nvSpPr>
          <p:spPr bwMode="auto">
            <a:xfrm>
              <a:off x="6700838" y="4127500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0</a:t>
              </a:r>
              <a:endParaRPr lang="en-GB" sz="2800"/>
            </a:p>
          </p:txBody>
        </p:sp>
        <p:sp>
          <p:nvSpPr>
            <p:cNvPr id="8219" name="Rectangle 4120"/>
            <p:cNvSpPr>
              <a:spLocks noChangeArrowheads="1"/>
            </p:cNvSpPr>
            <p:nvPr/>
          </p:nvSpPr>
          <p:spPr bwMode="auto">
            <a:xfrm>
              <a:off x="6700838" y="3959225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1</a:t>
              </a:r>
              <a:endParaRPr lang="en-GB" sz="2800"/>
            </a:p>
          </p:txBody>
        </p:sp>
        <p:sp>
          <p:nvSpPr>
            <p:cNvPr id="8220" name="Rectangle 4121"/>
            <p:cNvSpPr>
              <a:spLocks noChangeArrowheads="1"/>
            </p:cNvSpPr>
            <p:nvPr/>
          </p:nvSpPr>
          <p:spPr bwMode="auto">
            <a:xfrm>
              <a:off x="6700838" y="378618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2</a:t>
              </a:r>
              <a:endParaRPr lang="en-GB" sz="2800"/>
            </a:p>
          </p:txBody>
        </p:sp>
        <p:sp>
          <p:nvSpPr>
            <p:cNvPr id="8221" name="Rectangle 4122"/>
            <p:cNvSpPr>
              <a:spLocks noChangeArrowheads="1"/>
            </p:cNvSpPr>
            <p:nvPr/>
          </p:nvSpPr>
          <p:spPr bwMode="auto">
            <a:xfrm>
              <a:off x="6700838" y="3617913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3</a:t>
              </a:r>
              <a:endParaRPr lang="en-GB" sz="2800"/>
            </a:p>
          </p:txBody>
        </p:sp>
        <p:sp>
          <p:nvSpPr>
            <p:cNvPr id="8222" name="Rectangle 4123"/>
            <p:cNvSpPr>
              <a:spLocks noChangeArrowheads="1"/>
            </p:cNvSpPr>
            <p:nvPr/>
          </p:nvSpPr>
          <p:spPr bwMode="auto">
            <a:xfrm>
              <a:off x="6700838" y="344963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4</a:t>
              </a:r>
              <a:endParaRPr lang="en-GB" sz="2800"/>
            </a:p>
          </p:txBody>
        </p:sp>
        <p:sp>
          <p:nvSpPr>
            <p:cNvPr id="8223" name="Rectangle 4124"/>
            <p:cNvSpPr>
              <a:spLocks noChangeArrowheads="1"/>
            </p:cNvSpPr>
            <p:nvPr/>
          </p:nvSpPr>
          <p:spPr bwMode="auto">
            <a:xfrm>
              <a:off x="6700838" y="3276600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5</a:t>
              </a:r>
              <a:endParaRPr lang="en-GB" sz="2800"/>
            </a:p>
          </p:txBody>
        </p:sp>
        <p:sp>
          <p:nvSpPr>
            <p:cNvPr id="8224" name="Rectangle 4125"/>
            <p:cNvSpPr>
              <a:spLocks noChangeArrowheads="1"/>
            </p:cNvSpPr>
            <p:nvPr/>
          </p:nvSpPr>
          <p:spPr bwMode="auto">
            <a:xfrm>
              <a:off x="6700838" y="3108325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6</a:t>
              </a:r>
              <a:endParaRPr lang="en-GB" sz="2800"/>
            </a:p>
          </p:txBody>
        </p:sp>
        <p:sp>
          <p:nvSpPr>
            <p:cNvPr id="8225" name="Rectangle 4126"/>
            <p:cNvSpPr>
              <a:spLocks noChangeArrowheads="1"/>
            </p:cNvSpPr>
            <p:nvPr/>
          </p:nvSpPr>
          <p:spPr bwMode="auto">
            <a:xfrm>
              <a:off x="6700838" y="293528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7</a:t>
              </a:r>
              <a:endParaRPr lang="en-GB" sz="2800"/>
            </a:p>
          </p:txBody>
        </p:sp>
        <p:sp>
          <p:nvSpPr>
            <p:cNvPr id="8226" name="Rectangle 4127"/>
            <p:cNvSpPr>
              <a:spLocks noChangeArrowheads="1"/>
            </p:cNvSpPr>
            <p:nvPr/>
          </p:nvSpPr>
          <p:spPr bwMode="auto">
            <a:xfrm>
              <a:off x="6700838" y="2767013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8</a:t>
              </a:r>
              <a:endParaRPr lang="en-GB" sz="2800"/>
            </a:p>
          </p:txBody>
        </p:sp>
        <p:sp>
          <p:nvSpPr>
            <p:cNvPr id="8227" name="Rectangle 4128"/>
            <p:cNvSpPr>
              <a:spLocks noChangeArrowheads="1"/>
            </p:cNvSpPr>
            <p:nvPr/>
          </p:nvSpPr>
          <p:spPr bwMode="auto">
            <a:xfrm>
              <a:off x="6831013" y="430688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1</a:t>
              </a:r>
              <a:endParaRPr lang="en-GB" sz="2800"/>
            </a:p>
          </p:txBody>
        </p:sp>
        <p:sp>
          <p:nvSpPr>
            <p:cNvPr id="8228" name="Rectangle 4129"/>
            <p:cNvSpPr>
              <a:spLocks noChangeArrowheads="1"/>
            </p:cNvSpPr>
            <p:nvPr/>
          </p:nvSpPr>
          <p:spPr bwMode="auto">
            <a:xfrm>
              <a:off x="7435850" y="430688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2</a:t>
              </a:r>
              <a:endParaRPr lang="en-GB" sz="2800"/>
            </a:p>
          </p:txBody>
        </p:sp>
        <p:sp>
          <p:nvSpPr>
            <p:cNvPr id="8229" name="Rectangle 4130"/>
            <p:cNvSpPr>
              <a:spLocks noChangeArrowheads="1"/>
            </p:cNvSpPr>
            <p:nvPr/>
          </p:nvSpPr>
          <p:spPr bwMode="auto">
            <a:xfrm>
              <a:off x="8040688" y="430688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3</a:t>
              </a:r>
              <a:endParaRPr lang="en-GB" sz="2800"/>
            </a:p>
          </p:txBody>
        </p:sp>
        <p:sp>
          <p:nvSpPr>
            <p:cNvPr id="8230" name="Rectangle 4131"/>
            <p:cNvSpPr>
              <a:spLocks noChangeArrowheads="1"/>
            </p:cNvSpPr>
            <p:nvPr/>
          </p:nvSpPr>
          <p:spPr bwMode="auto">
            <a:xfrm>
              <a:off x="8647113" y="4306888"/>
              <a:ext cx="63118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>
                  <a:solidFill>
                    <a:srgbClr val="000000"/>
                  </a:solidFill>
                </a:rPr>
                <a:t>4</a:t>
              </a:r>
              <a:endParaRPr lang="en-GB" sz="2800"/>
            </a:p>
          </p:txBody>
        </p:sp>
        <p:sp>
          <p:nvSpPr>
            <p:cNvPr id="8231" name="Rectangle 4132"/>
            <p:cNvSpPr>
              <a:spLocks noChangeArrowheads="1"/>
            </p:cNvSpPr>
            <p:nvPr/>
          </p:nvSpPr>
          <p:spPr bwMode="auto">
            <a:xfrm>
              <a:off x="7743825" y="4441825"/>
              <a:ext cx="37602" cy="1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050" b="1" i="1">
                  <a:solidFill>
                    <a:srgbClr val="000000"/>
                  </a:solidFill>
                </a:rPr>
                <a:t>t</a:t>
              </a:r>
              <a:endParaRPr lang="en-GB" sz="2800"/>
            </a:p>
          </p:txBody>
        </p:sp>
        <p:sp>
          <p:nvSpPr>
            <p:cNvPr id="8232" name="Rectangle 4133"/>
            <p:cNvSpPr>
              <a:spLocks noChangeArrowheads="1"/>
            </p:cNvSpPr>
            <p:nvPr/>
          </p:nvSpPr>
          <p:spPr bwMode="auto">
            <a:xfrm>
              <a:off x="6538913" y="3444875"/>
              <a:ext cx="91319" cy="180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b="1" i="1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GB" sz="28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11030" y="1196752"/>
            <a:ext cx="2749674" cy="2606963"/>
            <a:chOff x="3011030" y="1196752"/>
            <a:chExt cx="2749674" cy="2606963"/>
          </a:xfrm>
        </p:grpSpPr>
        <p:sp>
          <p:nvSpPr>
            <p:cNvPr id="2" name="Rectangle 1"/>
            <p:cNvSpPr/>
            <p:nvPr/>
          </p:nvSpPr>
          <p:spPr>
            <a:xfrm>
              <a:off x="3275856" y="1196752"/>
              <a:ext cx="2484848" cy="2606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011030" y="1516130"/>
              <a:ext cx="2605035" cy="1735666"/>
              <a:chOff x="767973" y="3360531"/>
              <a:chExt cx="3889682" cy="2591593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2171753" y="3360531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667832" y="3842864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5" name="Straight Connector 64"/>
              <p:cNvCxnSpPr>
                <a:stCxn id="64" idx="7"/>
                <a:endCxn id="63" idx="4"/>
              </p:cNvCxnSpPr>
              <p:nvPr/>
            </p:nvCxnSpPr>
            <p:spPr>
              <a:xfrm flipV="1">
                <a:off x="1790724" y="3504508"/>
                <a:ext cx="453017" cy="3594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1919792" y="3842864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171753" y="3842864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68" name="Straight Connector 67"/>
              <p:cNvCxnSpPr>
                <a:stCxn id="66" idx="0"/>
                <a:endCxn id="63" idx="4"/>
              </p:cNvCxnSpPr>
              <p:nvPr/>
            </p:nvCxnSpPr>
            <p:spPr>
              <a:xfrm flipV="1">
                <a:off x="1991781" y="3504508"/>
                <a:ext cx="251960" cy="338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0"/>
                <a:endCxn id="63" idx="4"/>
              </p:cNvCxnSpPr>
              <p:nvPr/>
            </p:nvCxnSpPr>
            <p:spPr>
              <a:xfrm flipV="1">
                <a:off x="2243741" y="3504508"/>
                <a:ext cx="0" cy="338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2423713" y="3842864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1" name="Straight Connector 70"/>
              <p:cNvCxnSpPr>
                <a:stCxn id="70" idx="0"/>
                <a:endCxn id="63" idx="4"/>
              </p:cNvCxnSpPr>
              <p:nvPr/>
            </p:nvCxnSpPr>
            <p:spPr>
              <a:xfrm flipH="1" flipV="1">
                <a:off x="2243741" y="3504508"/>
                <a:ext cx="251960" cy="338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3" idx="0"/>
                <a:endCxn id="63" idx="4"/>
              </p:cNvCxnSpPr>
              <p:nvPr/>
            </p:nvCxnSpPr>
            <p:spPr>
              <a:xfrm flipH="1" flipV="1">
                <a:off x="2243741" y="3504508"/>
                <a:ext cx="467927" cy="338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2639679" y="3842864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71894" y="432519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5" name="Straight Connector 74"/>
              <p:cNvCxnSpPr>
                <a:stCxn id="74" idx="7"/>
                <a:endCxn id="64" idx="4"/>
              </p:cNvCxnSpPr>
              <p:nvPr/>
            </p:nvCxnSpPr>
            <p:spPr>
              <a:xfrm flipV="1">
                <a:off x="1394787" y="3986842"/>
                <a:ext cx="345034" cy="3594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955787" y="432519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7" name="Straight Connector 76"/>
              <p:cNvCxnSpPr>
                <a:stCxn id="76" idx="0"/>
                <a:endCxn id="64" idx="4"/>
              </p:cNvCxnSpPr>
              <p:nvPr/>
            </p:nvCxnSpPr>
            <p:spPr>
              <a:xfrm flipH="1" flipV="1">
                <a:off x="1739821" y="3986842"/>
                <a:ext cx="287955" cy="338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2963629" y="4310791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9" name="Straight Connector 78"/>
              <p:cNvCxnSpPr>
                <a:stCxn id="78" idx="0"/>
                <a:endCxn id="73" idx="4"/>
              </p:cNvCxnSpPr>
              <p:nvPr/>
            </p:nvCxnSpPr>
            <p:spPr>
              <a:xfrm flipH="1" flipV="1">
                <a:off x="2711668" y="3986842"/>
                <a:ext cx="323949" cy="323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3287578" y="4310791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81" name="Straight Connector 80"/>
              <p:cNvCxnSpPr>
                <a:stCxn id="80" idx="0"/>
                <a:endCxn id="73" idx="4"/>
              </p:cNvCxnSpPr>
              <p:nvPr/>
            </p:nvCxnSpPr>
            <p:spPr>
              <a:xfrm flipH="1" flipV="1">
                <a:off x="2711668" y="3986842"/>
                <a:ext cx="647898" cy="323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3" idx="0"/>
                <a:endCxn id="73" idx="4"/>
              </p:cNvCxnSpPr>
              <p:nvPr/>
            </p:nvCxnSpPr>
            <p:spPr>
              <a:xfrm flipV="1">
                <a:off x="2711668" y="3986842"/>
                <a:ext cx="0" cy="323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2639679" y="4310791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055928" y="481471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85" name="Straight Connector 84"/>
              <p:cNvCxnSpPr>
                <a:stCxn id="84" idx="0"/>
                <a:endCxn id="74" idx="4"/>
              </p:cNvCxnSpPr>
              <p:nvPr/>
            </p:nvCxnSpPr>
            <p:spPr>
              <a:xfrm flipV="1">
                <a:off x="1127917" y="4469175"/>
                <a:ext cx="215966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1271894" y="481471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87" name="Straight Connector 86"/>
              <p:cNvCxnSpPr>
                <a:stCxn id="86" idx="0"/>
                <a:endCxn id="74" idx="4"/>
              </p:cNvCxnSpPr>
              <p:nvPr/>
            </p:nvCxnSpPr>
            <p:spPr>
              <a:xfrm flipV="1">
                <a:off x="1343883" y="4469175"/>
                <a:ext cx="0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9" idx="0"/>
                <a:endCxn id="74" idx="4"/>
              </p:cNvCxnSpPr>
              <p:nvPr/>
            </p:nvCxnSpPr>
            <p:spPr>
              <a:xfrm flipH="1" flipV="1">
                <a:off x="1343883" y="4469175"/>
                <a:ext cx="215966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1487860" y="481471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739821" y="481471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91" name="Straight Connector 90"/>
              <p:cNvCxnSpPr>
                <a:stCxn id="90" idx="0"/>
                <a:endCxn id="76" idx="4"/>
              </p:cNvCxnSpPr>
              <p:nvPr/>
            </p:nvCxnSpPr>
            <p:spPr>
              <a:xfrm flipV="1">
                <a:off x="1811809" y="4469175"/>
                <a:ext cx="215966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1955787" y="481471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93" name="Straight Connector 92"/>
              <p:cNvCxnSpPr>
                <a:stCxn id="92" idx="0"/>
                <a:endCxn id="76" idx="4"/>
              </p:cNvCxnSpPr>
              <p:nvPr/>
            </p:nvCxnSpPr>
            <p:spPr>
              <a:xfrm flipV="1">
                <a:off x="2027775" y="4469175"/>
                <a:ext cx="0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5" idx="0"/>
                <a:endCxn id="76" idx="4"/>
              </p:cNvCxnSpPr>
              <p:nvPr/>
            </p:nvCxnSpPr>
            <p:spPr>
              <a:xfrm flipH="1" flipV="1">
                <a:off x="2027775" y="4469175"/>
                <a:ext cx="215966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171753" y="481471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459708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97" name="Straight Connector 96"/>
              <p:cNvCxnSpPr>
                <a:stCxn id="96" idx="0"/>
                <a:endCxn id="83" idx="4"/>
              </p:cNvCxnSpPr>
              <p:nvPr/>
            </p:nvCxnSpPr>
            <p:spPr>
              <a:xfrm flipV="1">
                <a:off x="2531697" y="4454769"/>
                <a:ext cx="179971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2675674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99" name="Straight Connector 98"/>
              <p:cNvCxnSpPr>
                <a:stCxn id="98" idx="0"/>
                <a:endCxn id="83" idx="4"/>
              </p:cNvCxnSpPr>
              <p:nvPr/>
            </p:nvCxnSpPr>
            <p:spPr>
              <a:xfrm flipH="1" flipV="1">
                <a:off x="2711668" y="4454769"/>
                <a:ext cx="35994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1" idx="0"/>
                <a:endCxn id="83" idx="4"/>
              </p:cNvCxnSpPr>
              <p:nvPr/>
            </p:nvCxnSpPr>
            <p:spPr>
              <a:xfrm flipH="1" flipV="1">
                <a:off x="2711668" y="4454769"/>
                <a:ext cx="251961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2891640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391824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3" name="Straight Connector 102"/>
              <p:cNvCxnSpPr>
                <a:stCxn id="102" idx="0"/>
                <a:endCxn id="83" idx="4"/>
              </p:cNvCxnSpPr>
              <p:nvPr/>
            </p:nvCxnSpPr>
            <p:spPr>
              <a:xfrm flipH="1" flipV="1">
                <a:off x="2711668" y="4454769"/>
                <a:ext cx="752145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3611527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83" idx="4"/>
              </p:cNvCxnSpPr>
              <p:nvPr/>
            </p:nvCxnSpPr>
            <p:spPr>
              <a:xfrm flipH="1" flipV="1">
                <a:off x="2711668" y="4454769"/>
                <a:ext cx="971848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7" idx="0"/>
                <a:endCxn id="83" idx="4"/>
              </p:cNvCxnSpPr>
              <p:nvPr/>
            </p:nvCxnSpPr>
            <p:spPr>
              <a:xfrm flipH="1" flipV="1">
                <a:off x="2711668" y="4454769"/>
                <a:ext cx="1190317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3829996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4043459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09" name="Straight Connector 108"/>
              <p:cNvCxnSpPr>
                <a:stCxn id="108" idx="0"/>
                <a:endCxn id="83" idx="4"/>
              </p:cNvCxnSpPr>
              <p:nvPr/>
            </p:nvCxnSpPr>
            <p:spPr>
              <a:xfrm flipH="1" flipV="1">
                <a:off x="2711668" y="4454769"/>
                <a:ext cx="1403780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111" idx="0"/>
                <a:endCxn id="83" idx="4"/>
              </p:cNvCxnSpPr>
              <p:nvPr/>
            </p:nvCxnSpPr>
            <p:spPr>
              <a:xfrm flipH="1" flipV="1">
                <a:off x="2711668" y="4454769"/>
                <a:ext cx="1619746" cy="3537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/>
              <p:nvPr/>
            </p:nvSpPr>
            <p:spPr>
              <a:xfrm>
                <a:off x="4259425" y="4808546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67973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3" name="Straight Connector 112"/>
              <p:cNvCxnSpPr>
                <a:stCxn id="112" idx="0"/>
                <a:endCxn id="84" idx="4"/>
              </p:cNvCxnSpPr>
              <p:nvPr/>
            </p:nvCxnSpPr>
            <p:spPr>
              <a:xfrm flipV="1">
                <a:off x="839962" y="4958689"/>
                <a:ext cx="287955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113"/>
              <p:cNvSpPr/>
              <p:nvPr/>
            </p:nvSpPr>
            <p:spPr>
              <a:xfrm>
                <a:off x="983939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5" name="Straight Connector 114"/>
              <p:cNvCxnSpPr>
                <a:stCxn id="114" idx="0"/>
                <a:endCxn id="84" idx="4"/>
              </p:cNvCxnSpPr>
              <p:nvPr/>
            </p:nvCxnSpPr>
            <p:spPr>
              <a:xfrm flipV="1">
                <a:off x="1055928" y="4958689"/>
                <a:ext cx="71989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17" idx="0"/>
                <a:endCxn id="84" idx="4"/>
              </p:cNvCxnSpPr>
              <p:nvPr/>
            </p:nvCxnSpPr>
            <p:spPr>
              <a:xfrm flipH="1" flipV="1">
                <a:off x="1127917" y="4958689"/>
                <a:ext cx="143977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1199905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451866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19" name="Straight Connector 118"/>
              <p:cNvCxnSpPr>
                <a:stCxn id="118" idx="0"/>
                <a:endCxn id="90" idx="4"/>
              </p:cNvCxnSpPr>
              <p:nvPr/>
            </p:nvCxnSpPr>
            <p:spPr>
              <a:xfrm flipV="1">
                <a:off x="1523854" y="4958689"/>
                <a:ext cx="287955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/>
              <p:cNvSpPr/>
              <p:nvPr/>
            </p:nvSpPr>
            <p:spPr>
              <a:xfrm>
                <a:off x="1667832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1" name="Straight Connector 120"/>
              <p:cNvCxnSpPr>
                <a:stCxn id="120" idx="0"/>
                <a:endCxn id="90" idx="4"/>
              </p:cNvCxnSpPr>
              <p:nvPr/>
            </p:nvCxnSpPr>
            <p:spPr>
              <a:xfrm flipV="1">
                <a:off x="1739821" y="4958689"/>
                <a:ext cx="71989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1883798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92" idx="4"/>
              </p:cNvCxnSpPr>
              <p:nvPr/>
            </p:nvCxnSpPr>
            <p:spPr>
              <a:xfrm flipV="1">
                <a:off x="1955787" y="4958689"/>
                <a:ext cx="71989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/>
              <p:cNvSpPr/>
              <p:nvPr/>
            </p:nvSpPr>
            <p:spPr>
              <a:xfrm>
                <a:off x="2099764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5" name="Straight Connector 124"/>
              <p:cNvCxnSpPr>
                <a:stCxn id="124" idx="0"/>
                <a:endCxn id="92" idx="4"/>
              </p:cNvCxnSpPr>
              <p:nvPr/>
            </p:nvCxnSpPr>
            <p:spPr>
              <a:xfrm flipH="1" flipV="1">
                <a:off x="2027775" y="4958689"/>
                <a:ext cx="143977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27" idx="0"/>
                <a:endCxn id="92" idx="4"/>
              </p:cNvCxnSpPr>
              <p:nvPr/>
            </p:nvCxnSpPr>
            <p:spPr>
              <a:xfrm flipH="1" flipV="1">
                <a:off x="2027775" y="4958689"/>
                <a:ext cx="359944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2315730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2531696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9" name="Straight Connector 128"/>
              <p:cNvCxnSpPr>
                <a:stCxn id="128" idx="0"/>
                <a:endCxn id="92" idx="4"/>
              </p:cNvCxnSpPr>
              <p:nvPr/>
            </p:nvCxnSpPr>
            <p:spPr>
              <a:xfrm flipH="1" flipV="1">
                <a:off x="2027775" y="4958689"/>
                <a:ext cx="575910" cy="359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3179595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1" name="Straight Connector 130"/>
              <p:cNvCxnSpPr>
                <a:stCxn id="130" idx="0"/>
                <a:endCxn id="101" idx="4"/>
              </p:cNvCxnSpPr>
              <p:nvPr/>
            </p:nvCxnSpPr>
            <p:spPr>
              <a:xfrm flipH="1" flipV="1">
                <a:off x="2963629" y="4952524"/>
                <a:ext cx="287955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/>
              <p:cNvSpPr/>
              <p:nvPr/>
            </p:nvSpPr>
            <p:spPr>
              <a:xfrm>
                <a:off x="4268168" y="5318632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3" name="Straight Connector 132"/>
              <p:cNvCxnSpPr>
                <a:stCxn id="132" idx="0"/>
                <a:endCxn id="107" idx="4"/>
              </p:cNvCxnSpPr>
              <p:nvPr/>
            </p:nvCxnSpPr>
            <p:spPr>
              <a:xfrm flipH="1" flipV="1">
                <a:off x="3901985" y="4952524"/>
                <a:ext cx="438173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Oval 133"/>
              <p:cNvSpPr/>
              <p:nvPr/>
            </p:nvSpPr>
            <p:spPr>
              <a:xfrm>
                <a:off x="4513677" y="5318632"/>
                <a:ext cx="143978" cy="143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08" idx="4"/>
              </p:cNvCxnSpPr>
              <p:nvPr/>
            </p:nvCxnSpPr>
            <p:spPr>
              <a:xfrm flipH="1" flipV="1">
                <a:off x="4115448" y="4952524"/>
                <a:ext cx="470218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>
              <a:xfrm>
                <a:off x="3395561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02" idx="4"/>
              </p:cNvCxnSpPr>
              <p:nvPr/>
            </p:nvCxnSpPr>
            <p:spPr>
              <a:xfrm flipH="1" flipV="1">
                <a:off x="3463813" y="4952524"/>
                <a:ext cx="3737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/>
              <p:cNvSpPr/>
              <p:nvPr/>
            </p:nvSpPr>
            <p:spPr>
              <a:xfrm>
                <a:off x="3611527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827493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40" name="Straight Connector 139"/>
              <p:cNvCxnSpPr>
                <a:stCxn id="138" idx="0"/>
                <a:endCxn id="102" idx="4"/>
              </p:cNvCxnSpPr>
              <p:nvPr/>
            </p:nvCxnSpPr>
            <p:spPr>
              <a:xfrm flipH="1" flipV="1">
                <a:off x="3463813" y="4952524"/>
                <a:ext cx="219703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0"/>
                <a:endCxn id="102" idx="4"/>
              </p:cNvCxnSpPr>
              <p:nvPr/>
            </p:nvCxnSpPr>
            <p:spPr>
              <a:xfrm flipH="1" flipV="1">
                <a:off x="3463813" y="4952524"/>
                <a:ext cx="435669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4043459" y="5318632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43" name="Straight Connector 142"/>
              <p:cNvCxnSpPr>
                <a:stCxn id="142" idx="0"/>
                <a:endCxn id="102" idx="4"/>
              </p:cNvCxnSpPr>
              <p:nvPr/>
            </p:nvCxnSpPr>
            <p:spPr>
              <a:xfrm flipH="1" flipV="1">
                <a:off x="3463813" y="4952524"/>
                <a:ext cx="651635" cy="3661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/>
              <p:cNvSpPr/>
              <p:nvPr/>
            </p:nvSpPr>
            <p:spPr>
              <a:xfrm>
                <a:off x="1451866" y="580814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45" name="Straight Connector 144"/>
              <p:cNvCxnSpPr>
                <a:stCxn id="144" idx="0"/>
                <a:endCxn id="118" idx="4"/>
              </p:cNvCxnSpPr>
              <p:nvPr/>
            </p:nvCxnSpPr>
            <p:spPr>
              <a:xfrm flipV="1">
                <a:off x="1523854" y="5462610"/>
                <a:ext cx="0" cy="345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/>
              <p:cNvSpPr/>
              <p:nvPr/>
            </p:nvSpPr>
            <p:spPr>
              <a:xfrm>
                <a:off x="2531696" y="580814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47" name="Straight Connector 146"/>
              <p:cNvCxnSpPr>
                <a:stCxn id="146" idx="0"/>
                <a:endCxn id="101" idx="4"/>
              </p:cNvCxnSpPr>
              <p:nvPr/>
            </p:nvCxnSpPr>
            <p:spPr>
              <a:xfrm flipV="1">
                <a:off x="2603685" y="4952524"/>
                <a:ext cx="359944" cy="85562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Oval 147"/>
              <p:cNvSpPr/>
              <p:nvPr/>
            </p:nvSpPr>
            <p:spPr>
              <a:xfrm>
                <a:off x="2711668" y="580814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49" name="Straight Connector 148"/>
              <p:cNvCxnSpPr>
                <a:stCxn id="148" idx="0"/>
                <a:endCxn id="101" idx="4"/>
              </p:cNvCxnSpPr>
              <p:nvPr/>
            </p:nvCxnSpPr>
            <p:spPr>
              <a:xfrm flipV="1">
                <a:off x="2783657" y="4952524"/>
                <a:ext cx="179972" cy="85562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51" idx="0"/>
                <a:endCxn id="101" idx="4"/>
              </p:cNvCxnSpPr>
              <p:nvPr/>
            </p:nvCxnSpPr>
            <p:spPr>
              <a:xfrm flipV="1">
                <a:off x="2963629" y="4952524"/>
                <a:ext cx="0" cy="85562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/>
              <p:cNvSpPr/>
              <p:nvPr/>
            </p:nvSpPr>
            <p:spPr>
              <a:xfrm>
                <a:off x="2891640" y="580814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071612" y="580814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53" name="Straight Connector 152"/>
              <p:cNvCxnSpPr>
                <a:stCxn id="152" idx="0"/>
                <a:endCxn id="101" idx="4"/>
              </p:cNvCxnSpPr>
              <p:nvPr/>
            </p:nvCxnSpPr>
            <p:spPr>
              <a:xfrm flipH="1" flipV="1">
                <a:off x="2963629" y="4952524"/>
                <a:ext cx="179971" cy="85562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Oval 153"/>
              <p:cNvSpPr/>
              <p:nvPr/>
            </p:nvSpPr>
            <p:spPr>
              <a:xfrm>
                <a:off x="3251583" y="5808147"/>
                <a:ext cx="143977" cy="14397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55" name="Straight Connector 154"/>
              <p:cNvCxnSpPr>
                <a:stCxn id="154" idx="0"/>
                <a:endCxn id="101" idx="4"/>
              </p:cNvCxnSpPr>
              <p:nvPr/>
            </p:nvCxnSpPr>
            <p:spPr>
              <a:xfrm flipH="1" flipV="1">
                <a:off x="2963629" y="4952524"/>
                <a:ext cx="359943" cy="85562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58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72"/>
          <p:cNvSpPr txBox="1">
            <a:spLocks noChangeArrowheads="1"/>
          </p:cNvSpPr>
          <p:nvPr/>
        </p:nvSpPr>
        <p:spPr bwMode="auto">
          <a:xfrm>
            <a:off x="827584" y="404664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 smtClean="0">
                <a:solidFill>
                  <a:srgbClr val="0033CC"/>
                </a:solidFill>
              </a:rPr>
              <a:t>Introduction to the course</a:t>
            </a:r>
            <a:endParaRPr lang="en-GB" sz="2800" b="1" dirty="0">
              <a:solidFill>
                <a:srgbClr val="0033CC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/>
          <a:lstStyle/>
          <a:p>
            <a:r>
              <a:rPr lang="en-US" dirty="0" smtClean="0"/>
              <a:t>Aim: Biology </a:t>
            </a:r>
            <a:r>
              <a:rPr lang="en-US" dirty="0" smtClean="0">
                <a:sym typeface="Wingdings"/>
              </a:rPr>
              <a:t> Model  Solutions</a:t>
            </a:r>
          </a:p>
          <a:p>
            <a:r>
              <a:rPr lang="en-US" dirty="0" smtClean="0">
                <a:sym typeface="Wingdings"/>
              </a:rPr>
              <a:t>Also critical assessment of a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Mix of lectures and </a:t>
            </a:r>
            <a:r>
              <a:rPr lang="en-US" dirty="0" err="1" smtClean="0"/>
              <a:t>practicals</a:t>
            </a:r>
            <a:endParaRPr lang="en-US" dirty="0" smtClean="0"/>
          </a:p>
          <a:p>
            <a:r>
              <a:rPr lang="en-US" dirty="0" smtClean="0"/>
              <a:t>Covering a range of important infectious diseases in humans</a:t>
            </a:r>
          </a:p>
          <a:p>
            <a:endParaRPr lang="en-US" dirty="0"/>
          </a:p>
          <a:p>
            <a:r>
              <a:rPr lang="en-US" dirty="0" smtClean="0"/>
              <a:t>In this lecture we will touch on some basic concepts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1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806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33CC"/>
                </a:solidFill>
              </a:rPr>
              <a:t>Anatomy of a ‘SIR’ epidemic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2" y="1772816"/>
            <a:ext cx="8726624" cy="41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74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1043608" y="1503834"/>
            <a:ext cx="6566619" cy="134910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Basic model</a:t>
            </a: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388342" y="1103724"/>
            <a:ext cx="4509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sz="2000" dirty="0"/>
              <a:t>SIR model: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01725" y="1628800"/>
            <a:ext cx="6408738" cy="523875"/>
            <a:chOff x="1101725" y="2119313"/>
            <a:chExt cx="6408738" cy="523875"/>
          </a:xfrm>
        </p:grpSpPr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1620838" y="2476500"/>
              <a:ext cx="168275" cy="166688"/>
            </a:xfrm>
            <a:custGeom>
              <a:avLst/>
              <a:gdLst>
                <a:gd name="T0" fmla="*/ 2147483647 w 106"/>
                <a:gd name="T1" fmla="*/ 0 h 105"/>
                <a:gd name="T2" fmla="*/ 2147483647 w 106"/>
                <a:gd name="T3" fmla="*/ 2147483647 h 105"/>
                <a:gd name="T4" fmla="*/ 2147483647 w 106"/>
                <a:gd name="T5" fmla="*/ 2147483647 h 105"/>
                <a:gd name="T6" fmla="*/ 2147483647 w 106"/>
                <a:gd name="T7" fmla="*/ 2147483647 h 105"/>
                <a:gd name="T8" fmla="*/ 2147483647 w 106"/>
                <a:gd name="T9" fmla="*/ 2147483647 h 105"/>
                <a:gd name="T10" fmla="*/ 2147483647 w 106"/>
                <a:gd name="T11" fmla="*/ 2147483647 h 105"/>
                <a:gd name="T12" fmla="*/ 2147483647 w 106"/>
                <a:gd name="T13" fmla="*/ 2147483647 h 105"/>
                <a:gd name="T14" fmla="*/ 0 w 106"/>
                <a:gd name="T15" fmla="*/ 2147483647 h 105"/>
                <a:gd name="T16" fmla="*/ 0 w 106"/>
                <a:gd name="T17" fmla="*/ 2147483647 h 105"/>
                <a:gd name="T18" fmla="*/ 0 w 106"/>
                <a:gd name="T19" fmla="*/ 2147483647 h 105"/>
                <a:gd name="T20" fmla="*/ 2147483647 w 106"/>
                <a:gd name="T21" fmla="*/ 2147483647 h 105"/>
                <a:gd name="T22" fmla="*/ 2147483647 w 106"/>
                <a:gd name="T23" fmla="*/ 2147483647 h 105"/>
                <a:gd name="T24" fmla="*/ 2147483647 w 106"/>
                <a:gd name="T25" fmla="*/ 2147483647 h 105"/>
                <a:gd name="T26" fmla="*/ 2147483647 w 106"/>
                <a:gd name="T27" fmla="*/ 2147483647 h 105"/>
                <a:gd name="T28" fmla="*/ 2147483647 w 106"/>
                <a:gd name="T29" fmla="*/ 2147483647 h 105"/>
                <a:gd name="T30" fmla="*/ 2147483647 w 106"/>
                <a:gd name="T31" fmla="*/ 2147483647 h 105"/>
                <a:gd name="T32" fmla="*/ 2147483647 w 106"/>
                <a:gd name="T33" fmla="*/ 2147483647 h 105"/>
                <a:gd name="T34" fmla="*/ 2147483647 w 106"/>
                <a:gd name="T35" fmla="*/ 2147483647 h 105"/>
                <a:gd name="T36" fmla="*/ 2147483647 w 106"/>
                <a:gd name="T37" fmla="*/ 2147483647 h 105"/>
                <a:gd name="T38" fmla="*/ 2147483647 w 106"/>
                <a:gd name="T39" fmla="*/ 2147483647 h 105"/>
                <a:gd name="T40" fmla="*/ 2147483647 w 106"/>
                <a:gd name="T41" fmla="*/ 2147483647 h 105"/>
                <a:gd name="T42" fmla="*/ 2147483647 w 106"/>
                <a:gd name="T43" fmla="*/ 2147483647 h 105"/>
                <a:gd name="T44" fmla="*/ 2147483647 w 106"/>
                <a:gd name="T45" fmla="*/ 2147483647 h 105"/>
                <a:gd name="T46" fmla="*/ 2147483647 w 106"/>
                <a:gd name="T47" fmla="*/ 2147483647 h 105"/>
                <a:gd name="T48" fmla="*/ 2147483647 w 106"/>
                <a:gd name="T49" fmla="*/ 2147483647 h 105"/>
                <a:gd name="T50" fmla="*/ 2147483647 w 106"/>
                <a:gd name="T51" fmla="*/ 2147483647 h 105"/>
                <a:gd name="T52" fmla="*/ 2147483647 w 106"/>
                <a:gd name="T53" fmla="*/ 2147483647 h 105"/>
                <a:gd name="T54" fmla="*/ 2147483647 w 106"/>
                <a:gd name="T55" fmla="*/ 2147483647 h 105"/>
                <a:gd name="T56" fmla="*/ 2147483647 w 106"/>
                <a:gd name="T57" fmla="*/ 2147483647 h 105"/>
                <a:gd name="T58" fmla="*/ 2147483647 w 106"/>
                <a:gd name="T59" fmla="*/ 2147483647 h 105"/>
                <a:gd name="T60" fmla="*/ 2147483647 w 106"/>
                <a:gd name="T61" fmla="*/ 2147483647 h 105"/>
                <a:gd name="T62" fmla="*/ 2147483647 w 106"/>
                <a:gd name="T63" fmla="*/ 2147483647 h 105"/>
                <a:gd name="T64" fmla="*/ 2147483647 w 106"/>
                <a:gd name="T65" fmla="*/ 0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6"/>
                <a:gd name="T100" fmla="*/ 0 h 105"/>
                <a:gd name="T101" fmla="*/ 106 w 10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6" h="105">
                  <a:moveTo>
                    <a:pt x="53" y="0"/>
                  </a:moveTo>
                  <a:lnTo>
                    <a:pt x="43" y="2"/>
                  </a:lnTo>
                  <a:lnTo>
                    <a:pt x="32" y="5"/>
                  </a:lnTo>
                  <a:lnTo>
                    <a:pt x="24" y="10"/>
                  </a:lnTo>
                  <a:lnTo>
                    <a:pt x="16" y="15"/>
                  </a:lnTo>
                  <a:lnTo>
                    <a:pt x="8" y="23"/>
                  </a:lnTo>
                  <a:lnTo>
                    <a:pt x="5" y="31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63"/>
                  </a:lnTo>
                  <a:lnTo>
                    <a:pt x="5" y="73"/>
                  </a:lnTo>
                  <a:lnTo>
                    <a:pt x="8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3" y="102"/>
                  </a:lnTo>
                  <a:lnTo>
                    <a:pt x="53" y="105"/>
                  </a:lnTo>
                  <a:lnTo>
                    <a:pt x="64" y="102"/>
                  </a:lnTo>
                  <a:lnTo>
                    <a:pt x="74" y="100"/>
                  </a:lnTo>
                  <a:lnTo>
                    <a:pt x="82" y="95"/>
                  </a:lnTo>
                  <a:lnTo>
                    <a:pt x="90" y="89"/>
                  </a:lnTo>
                  <a:lnTo>
                    <a:pt x="96" y="81"/>
                  </a:lnTo>
                  <a:lnTo>
                    <a:pt x="101" y="73"/>
                  </a:lnTo>
                  <a:lnTo>
                    <a:pt x="104" y="63"/>
                  </a:lnTo>
                  <a:lnTo>
                    <a:pt x="106" y="52"/>
                  </a:lnTo>
                  <a:lnTo>
                    <a:pt x="104" y="42"/>
                  </a:lnTo>
                  <a:lnTo>
                    <a:pt x="101" y="31"/>
                  </a:lnTo>
                  <a:lnTo>
                    <a:pt x="96" y="23"/>
                  </a:lnTo>
                  <a:lnTo>
                    <a:pt x="90" y="15"/>
                  </a:lnTo>
                  <a:lnTo>
                    <a:pt x="82" y="10"/>
                  </a:lnTo>
                  <a:lnTo>
                    <a:pt x="74" y="5"/>
                  </a:lnTo>
                  <a:lnTo>
                    <a:pt x="64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Rectangle 412"/>
            <p:cNvSpPr>
              <a:spLocks noChangeArrowheads="1"/>
            </p:cNvSpPr>
            <p:nvPr/>
          </p:nvSpPr>
          <p:spPr bwMode="auto">
            <a:xfrm>
              <a:off x="1101725" y="2138363"/>
              <a:ext cx="15414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en-GB" sz="1600" dirty="0"/>
                <a:t>S (susceptible)</a:t>
              </a:r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2508250" y="2119313"/>
              <a:ext cx="2063750" cy="500062"/>
              <a:chOff x="2508250" y="2822594"/>
              <a:chExt cx="2063750" cy="499589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711575" y="3155494"/>
                <a:ext cx="165100" cy="166687"/>
              </a:xfrm>
              <a:custGeom>
                <a:avLst/>
                <a:gdLst>
                  <a:gd name="T0" fmla="*/ 2147483647 w 104"/>
                  <a:gd name="T1" fmla="*/ 0 h 105"/>
                  <a:gd name="T2" fmla="*/ 2147483647 w 104"/>
                  <a:gd name="T3" fmla="*/ 2147483647 h 105"/>
                  <a:gd name="T4" fmla="*/ 2147483647 w 104"/>
                  <a:gd name="T5" fmla="*/ 2147483647 h 105"/>
                  <a:gd name="T6" fmla="*/ 2147483647 w 104"/>
                  <a:gd name="T7" fmla="*/ 2147483647 h 105"/>
                  <a:gd name="T8" fmla="*/ 2147483647 w 104"/>
                  <a:gd name="T9" fmla="*/ 2147483647 h 105"/>
                  <a:gd name="T10" fmla="*/ 2147483647 w 104"/>
                  <a:gd name="T11" fmla="*/ 2147483647 h 105"/>
                  <a:gd name="T12" fmla="*/ 2147483647 w 104"/>
                  <a:gd name="T13" fmla="*/ 2147483647 h 105"/>
                  <a:gd name="T14" fmla="*/ 0 w 104"/>
                  <a:gd name="T15" fmla="*/ 2147483647 h 105"/>
                  <a:gd name="T16" fmla="*/ 0 w 104"/>
                  <a:gd name="T17" fmla="*/ 2147483647 h 105"/>
                  <a:gd name="T18" fmla="*/ 0 w 104"/>
                  <a:gd name="T19" fmla="*/ 2147483647 h 105"/>
                  <a:gd name="T20" fmla="*/ 2147483647 w 104"/>
                  <a:gd name="T21" fmla="*/ 2147483647 h 105"/>
                  <a:gd name="T22" fmla="*/ 2147483647 w 104"/>
                  <a:gd name="T23" fmla="*/ 2147483647 h 105"/>
                  <a:gd name="T24" fmla="*/ 2147483647 w 104"/>
                  <a:gd name="T25" fmla="*/ 2147483647 h 105"/>
                  <a:gd name="T26" fmla="*/ 2147483647 w 104"/>
                  <a:gd name="T27" fmla="*/ 2147483647 h 105"/>
                  <a:gd name="T28" fmla="*/ 2147483647 w 104"/>
                  <a:gd name="T29" fmla="*/ 2147483647 h 105"/>
                  <a:gd name="T30" fmla="*/ 2147483647 w 104"/>
                  <a:gd name="T31" fmla="*/ 2147483647 h 105"/>
                  <a:gd name="T32" fmla="*/ 2147483647 w 104"/>
                  <a:gd name="T33" fmla="*/ 2147483647 h 105"/>
                  <a:gd name="T34" fmla="*/ 2147483647 w 104"/>
                  <a:gd name="T35" fmla="*/ 2147483647 h 105"/>
                  <a:gd name="T36" fmla="*/ 2147483647 w 104"/>
                  <a:gd name="T37" fmla="*/ 2147483647 h 105"/>
                  <a:gd name="T38" fmla="*/ 2147483647 w 104"/>
                  <a:gd name="T39" fmla="*/ 2147483647 h 105"/>
                  <a:gd name="T40" fmla="*/ 2147483647 w 104"/>
                  <a:gd name="T41" fmla="*/ 2147483647 h 105"/>
                  <a:gd name="T42" fmla="*/ 2147483647 w 104"/>
                  <a:gd name="T43" fmla="*/ 2147483647 h 105"/>
                  <a:gd name="T44" fmla="*/ 2147483647 w 104"/>
                  <a:gd name="T45" fmla="*/ 2147483647 h 105"/>
                  <a:gd name="T46" fmla="*/ 2147483647 w 104"/>
                  <a:gd name="T47" fmla="*/ 2147483647 h 105"/>
                  <a:gd name="T48" fmla="*/ 2147483647 w 104"/>
                  <a:gd name="T49" fmla="*/ 2147483647 h 105"/>
                  <a:gd name="T50" fmla="*/ 2147483647 w 104"/>
                  <a:gd name="T51" fmla="*/ 2147483647 h 105"/>
                  <a:gd name="T52" fmla="*/ 2147483647 w 104"/>
                  <a:gd name="T53" fmla="*/ 2147483647 h 105"/>
                  <a:gd name="T54" fmla="*/ 2147483647 w 104"/>
                  <a:gd name="T55" fmla="*/ 2147483647 h 105"/>
                  <a:gd name="T56" fmla="*/ 2147483647 w 104"/>
                  <a:gd name="T57" fmla="*/ 2147483647 h 105"/>
                  <a:gd name="T58" fmla="*/ 2147483647 w 104"/>
                  <a:gd name="T59" fmla="*/ 2147483647 h 105"/>
                  <a:gd name="T60" fmla="*/ 2147483647 w 104"/>
                  <a:gd name="T61" fmla="*/ 2147483647 h 105"/>
                  <a:gd name="T62" fmla="*/ 2147483647 w 104"/>
                  <a:gd name="T63" fmla="*/ 2147483647 h 105"/>
                  <a:gd name="T64" fmla="*/ 2147483647 w 104"/>
                  <a:gd name="T65" fmla="*/ 0 h 10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4"/>
                  <a:gd name="T100" fmla="*/ 0 h 105"/>
                  <a:gd name="T101" fmla="*/ 104 w 104"/>
                  <a:gd name="T102" fmla="*/ 105 h 10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4" h="105">
                    <a:moveTo>
                      <a:pt x="51" y="0"/>
                    </a:moveTo>
                    <a:lnTo>
                      <a:pt x="40" y="2"/>
                    </a:lnTo>
                    <a:lnTo>
                      <a:pt x="32" y="5"/>
                    </a:lnTo>
                    <a:lnTo>
                      <a:pt x="22" y="10"/>
                    </a:lnTo>
                    <a:lnTo>
                      <a:pt x="14" y="15"/>
                    </a:lnTo>
                    <a:lnTo>
                      <a:pt x="8" y="23"/>
                    </a:lnTo>
                    <a:lnTo>
                      <a:pt x="3" y="34"/>
                    </a:lnTo>
                    <a:lnTo>
                      <a:pt x="0" y="4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4"/>
                    </a:lnTo>
                    <a:lnTo>
                      <a:pt x="8" y="81"/>
                    </a:lnTo>
                    <a:lnTo>
                      <a:pt x="14" y="89"/>
                    </a:lnTo>
                    <a:lnTo>
                      <a:pt x="22" y="97"/>
                    </a:lnTo>
                    <a:lnTo>
                      <a:pt x="32" y="100"/>
                    </a:lnTo>
                    <a:lnTo>
                      <a:pt x="40" y="105"/>
                    </a:lnTo>
                    <a:lnTo>
                      <a:pt x="51" y="105"/>
                    </a:lnTo>
                    <a:lnTo>
                      <a:pt x="61" y="105"/>
                    </a:lnTo>
                    <a:lnTo>
                      <a:pt x="72" y="100"/>
                    </a:lnTo>
                    <a:lnTo>
                      <a:pt x="80" y="97"/>
                    </a:lnTo>
                    <a:lnTo>
                      <a:pt x="88" y="89"/>
                    </a:lnTo>
                    <a:lnTo>
                      <a:pt x="96" y="81"/>
                    </a:lnTo>
                    <a:lnTo>
                      <a:pt x="101" y="74"/>
                    </a:lnTo>
                    <a:lnTo>
                      <a:pt x="104" y="63"/>
                    </a:lnTo>
                    <a:lnTo>
                      <a:pt x="104" y="52"/>
                    </a:lnTo>
                    <a:lnTo>
                      <a:pt x="104" y="42"/>
                    </a:lnTo>
                    <a:lnTo>
                      <a:pt x="101" y="34"/>
                    </a:lnTo>
                    <a:lnTo>
                      <a:pt x="96" y="23"/>
                    </a:lnTo>
                    <a:lnTo>
                      <a:pt x="88" y="15"/>
                    </a:lnTo>
                    <a:lnTo>
                      <a:pt x="80" y="10"/>
                    </a:lnTo>
                    <a:lnTo>
                      <a:pt x="72" y="5"/>
                    </a:lnTo>
                    <a:lnTo>
                      <a:pt x="61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2508250" y="3184071"/>
                <a:ext cx="587375" cy="138112"/>
              </a:xfrm>
              <a:custGeom>
                <a:avLst/>
                <a:gdLst>
                  <a:gd name="T0" fmla="*/ 0 w 370"/>
                  <a:gd name="T1" fmla="*/ 2147483647 h 87"/>
                  <a:gd name="T2" fmla="*/ 2147483647 w 370"/>
                  <a:gd name="T3" fmla="*/ 2147483647 h 87"/>
                  <a:gd name="T4" fmla="*/ 2147483647 w 370"/>
                  <a:gd name="T5" fmla="*/ 2147483647 h 87"/>
                  <a:gd name="T6" fmla="*/ 0 w 370"/>
                  <a:gd name="T7" fmla="*/ 2147483647 h 87"/>
                  <a:gd name="T8" fmla="*/ 0 w 370"/>
                  <a:gd name="T9" fmla="*/ 2147483647 h 87"/>
                  <a:gd name="T10" fmla="*/ 2147483647 w 370"/>
                  <a:gd name="T11" fmla="*/ 2147483647 h 87"/>
                  <a:gd name="T12" fmla="*/ 2147483647 w 370"/>
                  <a:gd name="T13" fmla="*/ 0 h 87"/>
                  <a:gd name="T14" fmla="*/ 2147483647 w 370"/>
                  <a:gd name="T15" fmla="*/ 2147483647 h 87"/>
                  <a:gd name="T16" fmla="*/ 2147483647 w 370"/>
                  <a:gd name="T17" fmla="*/ 2147483647 h 87"/>
                  <a:gd name="T18" fmla="*/ 2147483647 w 370"/>
                  <a:gd name="T19" fmla="*/ 2147483647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70"/>
                  <a:gd name="T31" fmla="*/ 0 h 87"/>
                  <a:gd name="T32" fmla="*/ 370 w 370"/>
                  <a:gd name="T33" fmla="*/ 87 h 8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70" h="87">
                    <a:moveTo>
                      <a:pt x="0" y="32"/>
                    </a:moveTo>
                    <a:lnTo>
                      <a:pt x="324" y="32"/>
                    </a:lnTo>
                    <a:lnTo>
                      <a:pt x="324" y="56"/>
                    </a:lnTo>
                    <a:lnTo>
                      <a:pt x="0" y="56"/>
                    </a:lnTo>
                    <a:lnTo>
                      <a:pt x="0" y="32"/>
                    </a:lnTo>
                    <a:close/>
                    <a:moveTo>
                      <a:pt x="324" y="42"/>
                    </a:moveTo>
                    <a:lnTo>
                      <a:pt x="279" y="0"/>
                    </a:lnTo>
                    <a:lnTo>
                      <a:pt x="370" y="42"/>
                    </a:lnTo>
                    <a:lnTo>
                      <a:pt x="279" y="87"/>
                    </a:lnTo>
                    <a:lnTo>
                      <a:pt x="324" y="42"/>
                    </a:lnTo>
                    <a:close/>
                  </a:path>
                </a:pathLst>
              </a:custGeom>
              <a:solidFill>
                <a:srgbClr val="333333"/>
              </a:solidFill>
              <a:ln w="3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3214694" y="2822594"/>
                <a:ext cx="1357306" cy="338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spcAft>
                    <a:spcPct val="30000"/>
                  </a:spcAft>
                </a:pPr>
                <a:r>
                  <a:rPr lang="en-GB" sz="1600" dirty="0"/>
                  <a:t>I (infected)</a:t>
                </a:r>
              </a:p>
            </p:txBody>
          </p:sp>
        </p:grpSp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4500563" y="2119313"/>
              <a:ext cx="3009900" cy="500062"/>
              <a:chOff x="4903794" y="2822163"/>
              <a:chExt cx="3010203" cy="500067"/>
            </a:xfrm>
          </p:grpSpPr>
          <p:sp>
            <p:nvSpPr>
              <p:cNvPr id="9" name="Freeform 14"/>
              <p:cNvSpPr>
                <a:spLocks/>
              </p:cNvSpPr>
              <p:nvPr/>
            </p:nvSpPr>
            <p:spPr bwMode="auto">
              <a:xfrm>
                <a:off x="6046803" y="3138488"/>
                <a:ext cx="168275" cy="163512"/>
              </a:xfrm>
              <a:custGeom>
                <a:avLst/>
                <a:gdLst>
                  <a:gd name="T0" fmla="*/ 2147483647 w 106"/>
                  <a:gd name="T1" fmla="*/ 0 h 103"/>
                  <a:gd name="T2" fmla="*/ 2147483647 w 106"/>
                  <a:gd name="T3" fmla="*/ 0 h 103"/>
                  <a:gd name="T4" fmla="*/ 2147483647 w 106"/>
                  <a:gd name="T5" fmla="*/ 2147483647 h 103"/>
                  <a:gd name="T6" fmla="*/ 2147483647 w 106"/>
                  <a:gd name="T7" fmla="*/ 2147483647 h 103"/>
                  <a:gd name="T8" fmla="*/ 2147483647 w 106"/>
                  <a:gd name="T9" fmla="*/ 2147483647 h 103"/>
                  <a:gd name="T10" fmla="*/ 2147483647 w 106"/>
                  <a:gd name="T11" fmla="*/ 2147483647 h 103"/>
                  <a:gd name="T12" fmla="*/ 2147483647 w 106"/>
                  <a:gd name="T13" fmla="*/ 2147483647 h 103"/>
                  <a:gd name="T14" fmla="*/ 2147483647 w 106"/>
                  <a:gd name="T15" fmla="*/ 2147483647 h 103"/>
                  <a:gd name="T16" fmla="*/ 0 w 106"/>
                  <a:gd name="T17" fmla="*/ 2147483647 h 103"/>
                  <a:gd name="T18" fmla="*/ 2147483647 w 106"/>
                  <a:gd name="T19" fmla="*/ 2147483647 h 103"/>
                  <a:gd name="T20" fmla="*/ 2147483647 w 106"/>
                  <a:gd name="T21" fmla="*/ 2147483647 h 103"/>
                  <a:gd name="T22" fmla="*/ 2147483647 w 106"/>
                  <a:gd name="T23" fmla="*/ 2147483647 h 103"/>
                  <a:gd name="T24" fmla="*/ 2147483647 w 106"/>
                  <a:gd name="T25" fmla="*/ 2147483647 h 103"/>
                  <a:gd name="T26" fmla="*/ 2147483647 w 106"/>
                  <a:gd name="T27" fmla="*/ 2147483647 h 103"/>
                  <a:gd name="T28" fmla="*/ 2147483647 w 106"/>
                  <a:gd name="T29" fmla="*/ 2147483647 h 103"/>
                  <a:gd name="T30" fmla="*/ 2147483647 w 106"/>
                  <a:gd name="T31" fmla="*/ 2147483647 h 103"/>
                  <a:gd name="T32" fmla="*/ 2147483647 w 106"/>
                  <a:gd name="T33" fmla="*/ 2147483647 h 103"/>
                  <a:gd name="T34" fmla="*/ 2147483647 w 106"/>
                  <a:gd name="T35" fmla="*/ 2147483647 h 103"/>
                  <a:gd name="T36" fmla="*/ 2147483647 w 106"/>
                  <a:gd name="T37" fmla="*/ 2147483647 h 103"/>
                  <a:gd name="T38" fmla="*/ 2147483647 w 106"/>
                  <a:gd name="T39" fmla="*/ 2147483647 h 103"/>
                  <a:gd name="T40" fmla="*/ 2147483647 w 106"/>
                  <a:gd name="T41" fmla="*/ 2147483647 h 103"/>
                  <a:gd name="T42" fmla="*/ 2147483647 w 106"/>
                  <a:gd name="T43" fmla="*/ 2147483647 h 103"/>
                  <a:gd name="T44" fmla="*/ 2147483647 w 106"/>
                  <a:gd name="T45" fmla="*/ 2147483647 h 103"/>
                  <a:gd name="T46" fmla="*/ 2147483647 w 106"/>
                  <a:gd name="T47" fmla="*/ 2147483647 h 103"/>
                  <a:gd name="T48" fmla="*/ 2147483647 w 106"/>
                  <a:gd name="T49" fmla="*/ 2147483647 h 103"/>
                  <a:gd name="T50" fmla="*/ 2147483647 w 106"/>
                  <a:gd name="T51" fmla="*/ 2147483647 h 103"/>
                  <a:gd name="T52" fmla="*/ 2147483647 w 106"/>
                  <a:gd name="T53" fmla="*/ 2147483647 h 103"/>
                  <a:gd name="T54" fmla="*/ 2147483647 w 106"/>
                  <a:gd name="T55" fmla="*/ 2147483647 h 103"/>
                  <a:gd name="T56" fmla="*/ 2147483647 w 106"/>
                  <a:gd name="T57" fmla="*/ 2147483647 h 103"/>
                  <a:gd name="T58" fmla="*/ 2147483647 w 106"/>
                  <a:gd name="T59" fmla="*/ 2147483647 h 103"/>
                  <a:gd name="T60" fmla="*/ 2147483647 w 106"/>
                  <a:gd name="T61" fmla="*/ 2147483647 h 103"/>
                  <a:gd name="T62" fmla="*/ 2147483647 w 106"/>
                  <a:gd name="T63" fmla="*/ 0 h 103"/>
                  <a:gd name="T64" fmla="*/ 2147483647 w 106"/>
                  <a:gd name="T65" fmla="*/ 0 h 10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6"/>
                  <a:gd name="T100" fmla="*/ 0 h 103"/>
                  <a:gd name="T101" fmla="*/ 106 w 106"/>
                  <a:gd name="T102" fmla="*/ 103 h 10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6" h="103">
                    <a:moveTo>
                      <a:pt x="53" y="0"/>
                    </a:moveTo>
                    <a:lnTo>
                      <a:pt x="43" y="0"/>
                    </a:lnTo>
                    <a:lnTo>
                      <a:pt x="32" y="2"/>
                    </a:lnTo>
                    <a:lnTo>
                      <a:pt x="24" y="8"/>
                    </a:lnTo>
                    <a:lnTo>
                      <a:pt x="16" y="13"/>
                    </a:lnTo>
                    <a:lnTo>
                      <a:pt x="11" y="21"/>
                    </a:lnTo>
                    <a:lnTo>
                      <a:pt x="5" y="32"/>
                    </a:lnTo>
                    <a:lnTo>
                      <a:pt x="3" y="39"/>
                    </a:lnTo>
                    <a:lnTo>
                      <a:pt x="0" y="50"/>
                    </a:lnTo>
                    <a:lnTo>
                      <a:pt x="3" y="61"/>
                    </a:lnTo>
                    <a:lnTo>
                      <a:pt x="5" y="71"/>
                    </a:lnTo>
                    <a:lnTo>
                      <a:pt x="11" y="82"/>
                    </a:lnTo>
                    <a:lnTo>
                      <a:pt x="16" y="87"/>
                    </a:lnTo>
                    <a:lnTo>
                      <a:pt x="24" y="95"/>
                    </a:lnTo>
                    <a:lnTo>
                      <a:pt x="32" y="100"/>
                    </a:lnTo>
                    <a:lnTo>
                      <a:pt x="43" y="103"/>
                    </a:lnTo>
                    <a:lnTo>
                      <a:pt x="53" y="103"/>
                    </a:lnTo>
                    <a:lnTo>
                      <a:pt x="64" y="103"/>
                    </a:lnTo>
                    <a:lnTo>
                      <a:pt x="74" y="100"/>
                    </a:lnTo>
                    <a:lnTo>
                      <a:pt x="82" y="95"/>
                    </a:lnTo>
                    <a:lnTo>
                      <a:pt x="90" y="87"/>
                    </a:lnTo>
                    <a:lnTo>
                      <a:pt x="96" y="82"/>
                    </a:lnTo>
                    <a:lnTo>
                      <a:pt x="101" y="71"/>
                    </a:lnTo>
                    <a:lnTo>
                      <a:pt x="104" y="61"/>
                    </a:lnTo>
                    <a:lnTo>
                      <a:pt x="106" y="50"/>
                    </a:lnTo>
                    <a:lnTo>
                      <a:pt x="104" y="39"/>
                    </a:lnTo>
                    <a:lnTo>
                      <a:pt x="101" y="32"/>
                    </a:lnTo>
                    <a:lnTo>
                      <a:pt x="96" y="21"/>
                    </a:lnTo>
                    <a:lnTo>
                      <a:pt x="90" y="13"/>
                    </a:lnTo>
                    <a:lnTo>
                      <a:pt x="82" y="8"/>
                    </a:lnTo>
                    <a:lnTo>
                      <a:pt x="74" y="2"/>
                    </a:lnTo>
                    <a:lnTo>
                      <a:pt x="64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10" name="Group 20"/>
              <p:cNvGrpSpPr>
                <a:grpSpLocks/>
              </p:cNvGrpSpPr>
              <p:nvPr/>
            </p:nvGrpSpPr>
            <p:grpSpPr bwMode="auto">
              <a:xfrm>
                <a:off x="4903794" y="2822163"/>
                <a:ext cx="3010203" cy="500067"/>
                <a:chOff x="4903788" y="2822602"/>
                <a:chExt cx="3009898" cy="499606"/>
              </a:xfrm>
            </p:grpSpPr>
            <p:sp>
              <p:nvSpPr>
                <p:cNvPr id="11" name="Freeform 17"/>
                <p:cNvSpPr>
                  <a:spLocks noEditPoints="1"/>
                </p:cNvSpPr>
                <p:nvPr/>
              </p:nvSpPr>
              <p:spPr bwMode="auto">
                <a:xfrm>
                  <a:off x="4903788" y="3184096"/>
                  <a:ext cx="582613" cy="138112"/>
                </a:xfrm>
                <a:custGeom>
                  <a:avLst/>
                  <a:gdLst>
                    <a:gd name="T0" fmla="*/ 0 w 367"/>
                    <a:gd name="T1" fmla="*/ 2147483647 h 87"/>
                    <a:gd name="T2" fmla="*/ 2147483647 w 367"/>
                    <a:gd name="T3" fmla="*/ 2147483647 h 87"/>
                    <a:gd name="T4" fmla="*/ 2147483647 w 367"/>
                    <a:gd name="T5" fmla="*/ 2147483647 h 87"/>
                    <a:gd name="T6" fmla="*/ 0 w 367"/>
                    <a:gd name="T7" fmla="*/ 2147483647 h 87"/>
                    <a:gd name="T8" fmla="*/ 0 w 367"/>
                    <a:gd name="T9" fmla="*/ 2147483647 h 87"/>
                    <a:gd name="T10" fmla="*/ 2147483647 w 367"/>
                    <a:gd name="T11" fmla="*/ 2147483647 h 87"/>
                    <a:gd name="T12" fmla="*/ 2147483647 w 367"/>
                    <a:gd name="T13" fmla="*/ 0 h 87"/>
                    <a:gd name="T14" fmla="*/ 2147483647 w 367"/>
                    <a:gd name="T15" fmla="*/ 2147483647 h 87"/>
                    <a:gd name="T16" fmla="*/ 2147483647 w 367"/>
                    <a:gd name="T17" fmla="*/ 2147483647 h 87"/>
                    <a:gd name="T18" fmla="*/ 2147483647 w 367"/>
                    <a:gd name="T19" fmla="*/ 2147483647 h 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67"/>
                    <a:gd name="T31" fmla="*/ 0 h 87"/>
                    <a:gd name="T32" fmla="*/ 367 w 367"/>
                    <a:gd name="T33" fmla="*/ 87 h 8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67" h="87">
                      <a:moveTo>
                        <a:pt x="0" y="32"/>
                      </a:moveTo>
                      <a:lnTo>
                        <a:pt x="324" y="32"/>
                      </a:lnTo>
                      <a:lnTo>
                        <a:pt x="324" y="56"/>
                      </a:lnTo>
                      <a:lnTo>
                        <a:pt x="0" y="56"/>
                      </a:lnTo>
                      <a:lnTo>
                        <a:pt x="0" y="32"/>
                      </a:lnTo>
                      <a:close/>
                      <a:moveTo>
                        <a:pt x="324" y="42"/>
                      </a:moveTo>
                      <a:lnTo>
                        <a:pt x="279" y="0"/>
                      </a:lnTo>
                      <a:lnTo>
                        <a:pt x="367" y="42"/>
                      </a:lnTo>
                      <a:lnTo>
                        <a:pt x="279" y="87"/>
                      </a:lnTo>
                      <a:lnTo>
                        <a:pt x="324" y="42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3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2" name="Rectangle 17"/>
                <p:cNvSpPr>
                  <a:spLocks noChangeArrowheads="1"/>
                </p:cNvSpPr>
                <p:nvPr/>
              </p:nvSpPr>
              <p:spPr bwMode="auto">
                <a:xfrm>
                  <a:off x="5618097" y="2822602"/>
                  <a:ext cx="2295589" cy="3382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ct val="30000"/>
                    </a:spcAft>
                  </a:pPr>
                  <a:r>
                    <a:rPr lang="en-GB" sz="1600"/>
                    <a:t>R (recovered/removed)</a:t>
                  </a:r>
                </a:p>
              </p:txBody>
            </p:sp>
          </p:grpSp>
        </p:grpSp>
      </p:grpSp>
      <p:grpSp>
        <p:nvGrpSpPr>
          <p:cNvPr id="16" name="Group 33"/>
          <p:cNvGrpSpPr>
            <a:grpSpLocks noChangeAspect="1"/>
          </p:cNvGrpSpPr>
          <p:nvPr/>
        </p:nvGrpSpPr>
        <p:grpSpPr bwMode="auto">
          <a:xfrm>
            <a:off x="2592387" y="3724347"/>
            <a:ext cx="3959225" cy="1724025"/>
            <a:chOff x="1066" y="981"/>
            <a:chExt cx="2812" cy="1224"/>
          </a:xfrm>
        </p:grpSpPr>
        <p:sp>
          <p:nvSpPr>
            <p:cNvPr id="17" name="Oval 8"/>
            <p:cNvSpPr>
              <a:spLocks noChangeAspect="1" noChangeArrowheads="1"/>
            </p:cNvSpPr>
            <p:nvPr/>
          </p:nvSpPr>
          <p:spPr bwMode="auto">
            <a:xfrm>
              <a:off x="1066" y="1117"/>
              <a:ext cx="272" cy="27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Oval 9"/>
            <p:cNvSpPr>
              <a:spLocks noChangeAspect="1" noChangeArrowheads="1"/>
            </p:cNvSpPr>
            <p:nvPr/>
          </p:nvSpPr>
          <p:spPr bwMode="auto">
            <a:xfrm>
              <a:off x="1202" y="1888"/>
              <a:ext cx="272" cy="27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Oval 10"/>
            <p:cNvSpPr>
              <a:spLocks noChangeAspect="1" noChangeArrowheads="1"/>
            </p:cNvSpPr>
            <p:nvPr/>
          </p:nvSpPr>
          <p:spPr bwMode="auto">
            <a:xfrm>
              <a:off x="2200" y="1344"/>
              <a:ext cx="272" cy="27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Oval 11"/>
            <p:cNvSpPr>
              <a:spLocks noChangeAspect="1" noChangeArrowheads="1"/>
            </p:cNvSpPr>
            <p:nvPr/>
          </p:nvSpPr>
          <p:spPr bwMode="auto">
            <a:xfrm>
              <a:off x="1655" y="1616"/>
              <a:ext cx="272" cy="27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Oval 12"/>
            <p:cNvSpPr>
              <a:spLocks noChangeAspect="1" noChangeArrowheads="1"/>
            </p:cNvSpPr>
            <p:nvPr/>
          </p:nvSpPr>
          <p:spPr bwMode="auto">
            <a:xfrm>
              <a:off x="1882" y="1752"/>
              <a:ext cx="272" cy="27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Oval 13"/>
            <p:cNvSpPr>
              <a:spLocks noChangeAspect="1" noChangeArrowheads="1"/>
            </p:cNvSpPr>
            <p:nvPr/>
          </p:nvSpPr>
          <p:spPr bwMode="auto">
            <a:xfrm>
              <a:off x="2880" y="1253"/>
              <a:ext cx="272" cy="2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Oval 14"/>
            <p:cNvSpPr>
              <a:spLocks noChangeAspect="1" noChangeArrowheads="1"/>
            </p:cNvSpPr>
            <p:nvPr/>
          </p:nvSpPr>
          <p:spPr bwMode="auto">
            <a:xfrm>
              <a:off x="3061" y="1434"/>
              <a:ext cx="272" cy="272"/>
            </a:xfrm>
            <a:prstGeom prst="ellipse">
              <a:avLst/>
            </a:prstGeom>
            <a:gradFill rotWithShape="1">
              <a:gsLst>
                <a:gs pos="0">
                  <a:srgbClr val="FF0000">
                    <a:alpha val="67000"/>
                  </a:srgbClr>
                </a:gs>
                <a:gs pos="100000">
                  <a:srgbClr val="000099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Oval 15"/>
            <p:cNvSpPr>
              <a:spLocks noChangeAspect="1" noChangeArrowheads="1"/>
            </p:cNvSpPr>
            <p:nvPr/>
          </p:nvSpPr>
          <p:spPr bwMode="auto">
            <a:xfrm>
              <a:off x="2699" y="1888"/>
              <a:ext cx="272" cy="27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Oval 16"/>
            <p:cNvSpPr>
              <a:spLocks noChangeAspect="1" noChangeArrowheads="1"/>
            </p:cNvSpPr>
            <p:nvPr/>
          </p:nvSpPr>
          <p:spPr bwMode="auto">
            <a:xfrm>
              <a:off x="3424" y="1752"/>
              <a:ext cx="272" cy="2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Oval 17"/>
            <p:cNvSpPr>
              <a:spLocks noChangeAspect="1" noChangeArrowheads="1"/>
            </p:cNvSpPr>
            <p:nvPr/>
          </p:nvSpPr>
          <p:spPr bwMode="auto">
            <a:xfrm>
              <a:off x="1429" y="1344"/>
              <a:ext cx="272" cy="2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Oval 18"/>
            <p:cNvSpPr>
              <a:spLocks noChangeAspect="1" noChangeArrowheads="1"/>
            </p:cNvSpPr>
            <p:nvPr/>
          </p:nvSpPr>
          <p:spPr bwMode="auto">
            <a:xfrm>
              <a:off x="2336" y="1117"/>
              <a:ext cx="272" cy="27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Oval 19"/>
            <p:cNvSpPr>
              <a:spLocks noChangeAspect="1" noChangeArrowheads="1"/>
            </p:cNvSpPr>
            <p:nvPr/>
          </p:nvSpPr>
          <p:spPr bwMode="auto">
            <a:xfrm>
              <a:off x="3606" y="1071"/>
              <a:ext cx="272" cy="272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0"/>
            <p:cNvSpPr>
              <a:spLocks noChangeAspect="1" noChangeShapeType="1"/>
            </p:cNvSpPr>
            <p:nvPr/>
          </p:nvSpPr>
          <p:spPr bwMode="auto">
            <a:xfrm>
              <a:off x="1474" y="2069"/>
              <a:ext cx="272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Line 21"/>
            <p:cNvSpPr>
              <a:spLocks noChangeAspect="1" noChangeShapeType="1"/>
            </p:cNvSpPr>
            <p:nvPr/>
          </p:nvSpPr>
          <p:spPr bwMode="auto">
            <a:xfrm flipV="1">
              <a:off x="1338" y="981"/>
              <a:ext cx="18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22"/>
            <p:cNvSpPr>
              <a:spLocks noChangeAspect="1" noChangeShapeType="1"/>
            </p:cNvSpPr>
            <p:nvPr/>
          </p:nvSpPr>
          <p:spPr bwMode="auto">
            <a:xfrm>
              <a:off x="1701" y="143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23"/>
            <p:cNvSpPr>
              <a:spLocks noChangeAspect="1" noChangeShapeType="1"/>
            </p:cNvSpPr>
            <p:nvPr/>
          </p:nvSpPr>
          <p:spPr bwMode="auto">
            <a:xfrm flipV="1">
              <a:off x="2880" y="1661"/>
              <a:ext cx="4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Line 24"/>
            <p:cNvSpPr>
              <a:spLocks noChangeAspect="1" noChangeShapeType="1"/>
            </p:cNvSpPr>
            <p:nvPr/>
          </p:nvSpPr>
          <p:spPr bwMode="auto">
            <a:xfrm flipH="1">
              <a:off x="3198" y="1979"/>
              <a:ext cx="22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25"/>
            <p:cNvSpPr>
              <a:spLocks noChangeAspect="1" noChangeShapeType="1"/>
            </p:cNvSpPr>
            <p:nvPr/>
          </p:nvSpPr>
          <p:spPr bwMode="auto">
            <a:xfrm flipH="1">
              <a:off x="3515" y="1298"/>
              <a:ext cx="136" cy="18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Line 29"/>
            <p:cNvSpPr>
              <a:spLocks noChangeAspect="1" noChangeShapeType="1"/>
            </p:cNvSpPr>
            <p:nvPr/>
          </p:nvSpPr>
          <p:spPr bwMode="auto">
            <a:xfrm>
              <a:off x="3016" y="1389"/>
              <a:ext cx="18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42" name="Straight Connector 41"/>
          <p:cNvCxnSpPr/>
          <p:nvPr/>
        </p:nvCxnSpPr>
        <p:spPr>
          <a:xfrm flipH="1">
            <a:off x="3766519" y="2204864"/>
            <a:ext cx="2531" cy="57606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74331" y="2780928"/>
            <a:ext cx="9947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771800" y="2204864"/>
            <a:ext cx="2531" cy="57606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547091" y="3212976"/>
            <a:ext cx="7553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sz="2000" dirty="0"/>
              <a:t>‘Mass action’  assumption – no space, contacts random:</a:t>
            </a:r>
          </a:p>
        </p:txBody>
      </p:sp>
    </p:spTree>
    <p:extLst>
      <p:ext uri="{BB962C8B-B14F-4D97-AF65-F5344CB8AC3E}">
        <p14:creationId xmlns:p14="http://schemas.microsoft.com/office/powerpoint/2010/main" val="390374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971550" y="261938"/>
            <a:ext cx="7164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>
                <a:solidFill>
                  <a:srgbClr val="0033CC"/>
                </a:solidFill>
              </a:rPr>
              <a:t>Deconstructing </a:t>
            </a:r>
            <a:r>
              <a:rPr lang="en-GB" sz="2800" b="1" i="1">
                <a:solidFill>
                  <a:srgbClr val="0033CC"/>
                </a:solidFill>
              </a:rPr>
              <a:t>R</a:t>
            </a:r>
            <a:r>
              <a:rPr lang="en-GB" sz="2800" b="1" baseline="-25000">
                <a:solidFill>
                  <a:srgbClr val="0033CC"/>
                </a:solidFill>
              </a:rPr>
              <a:t>0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370388" y="61134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40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95289" y="1412875"/>
            <a:ext cx="5112816" cy="485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8016" tIns="119147" rIns="238016" bIns="119147">
            <a:spAutoFit/>
          </a:bodyPr>
          <a:lstStyle>
            <a:lvl1pPr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23828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</a:t>
            </a:r>
            <a:r>
              <a:rPr lang="en-GB" sz="2000" i="1" dirty="0"/>
              <a:t>R</a:t>
            </a:r>
            <a:r>
              <a:rPr lang="en-GB" sz="2000" baseline="-25000" dirty="0"/>
              <a:t>0</a:t>
            </a:r>
            <a:r>
              <a:rPr lang="en-GB" sz="2000" dirty="0"/>
              <a:t> determines effort required for control – 50% for </a:t>
            </a:r>
            <a:r>
              <a:rPr lang="en-GB" sz="2000" i="1" dirty="0"/>
              <a:t>R</a:t>
            </a:r>
            <a:r>
              <a:rPr lang="en-GB" sz="2000" baseline="-25000" dirty="0"/>
              <a:t>0</a:t>
            </a:r>
            <a:r>
              <a:rPr lang="en-GB" sz="2000" dirty="0"/>
              <a:t>=2, 75% for </a:t>
            </a:r>
            <a:r>
              <a:rPr lang="en-GB" sz="2000" i="1" dirty="0"/>
              <a:t>R</a:t>
            </a:r>
            <a:r>
              <a:rPr lang="en-GB" sz="2000" baseline="-25000" dirty="0"/>
              <a:t>0</a:t>
            </a:r>
            <a:r>
              <a:rPr lang="en-GB" sz="2000" dirty="0"/>
              <a:t>=4.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But </a:t>
            </a:r>
            <a:r>
              <a:rPr lang="en-GB" sz="2000" i="1" dirty="0"/>
              <a:t>R</a:t>
            </a:r>
            <a:r>
              <a:rPr lang="en-GB" sz="2000" baseline="-25000" dirty="0"/>
              <a:t>0 </a:t>
            </a:r>
            <a:r>
              <a:rPr lang="en-GB" sz="2000" dirty="0"/>
              <a:t>not a fundamental constant.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Determined by:</a:t>
            </a:r>
          </a:p>
          <a:p>
            <a:pPr marL="777875" lvl="2" indent="-92075">
              <a:lnSpc>
                <a:spcPct val="115000"/>
              </a:lnSpc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 Pathogen biology.</a:t>
            </a:r>
          </a:p>
          <a:p>
            <a:pPr marL="777875" lvl="2" indent="-92075">
              <a:lnSpc>
                <a:spcPct val="115000"/>
              </a:lnSpc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 Host factors.</a:t>
            </a:r>
          </a:p>
          <a:p>
            <a:pPr marL="777875" lvl="2" indent="-92075">
              <a:lnSpc>
                <a:spcPct val="115000"/>
              </a:lnSpc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 Host population structure. </a:t>
            </a:r>
            <a:endParaRPr lang="en-GB" sz="2000" dirty="0"/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Want </a:t>
            </a:r>
            <a:r>
              <a:rPr lang="en-GB" sz="2000" i="1" dirty="0"/>
              <a:t>mechanistic</a:t>
            </a:r>
            <a:r>
              <a:rPr lang="en-GB" sz="2000" dirty="0"/>
              <a:t> understanding of </a:t>
            </a:r>
            <a:r>
              <a:rPr lang="en-GB" sz="2000" i="1" dirty="0"/>
              <a:t>R</a:t>
            </a:r>
            <a:r>
              <a:rPr lang="en-GB" sz="2000" baseline="-25000" dirty="0"/>
              <a:t>0</a:t>
            </a:r>
            <a:r>
              <a:rPr lang="en-GB" sz="2000" i="1" dirty="0"/>
              <a:t> </a:t>
            </a:r>
            <a:r>
              <a:rPr lang="en-GB" sz="2000" dirty="0"/>
              <a:t>to predict impact of controls.</a:t>
            </a:r>
          </a:p>
          <a:p>
            <a:pPr marL="92075" indent="-92075">
              <a:lnSpc>
                <a:spcPct val="115000"/>
              </a:lnSpc>
              <a:spcAft>
                <a:spcPct val="50000"/>
              </a:spcAft>
              <a:buFontTx/>
              <a:buChar char="•"/>
            </a:pPr>
            <a:r>
              <a:rPr lang="en-GB" sz="2000" dirty="0"/>
              <a:t> Need DATA.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580112" y="1412875"/>
            <a:ext cx="0" cy="470058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96136" y="1589148"/>
            <a:ext cx="30243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</a:rPr>
              <a:t>e.g.</a:t>
            </a:r>
          </a:p>
          <a:p>
            <a:endParaRPr lang="en-GB" sz="2000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How much transmission occurs in the household, school or workplace?</a:t>
            </a:r>
          </a:p>
          <a:p>
            <a:endParaRPr lang="en-GB" sz="2000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How much can be prevented by case-finding/contact tracing?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000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How long are people infectious for?</a:t>
            </a:r>
          </a:p>
        </p:txBody>
      </p:sp>
    </p:spTree>
    <p:extLst>
      <p:ext uri="{BB962C8B-B14F-4D97-AF65-F5344CB8AC3E}">
        <p14:creationId xmlns:p14="http://schemas.microsoft.com/office/powerpoint/2010/main" val="338815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57250" y="2643188"/>
            <a:ext cx="7164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What data are needed?</a:t>
            </a:r>
          </a:p>
        </p:txBody>
      </p:sp>
    </p:spTree>
    <p:extLst>
      <p:ext uri="{BB962C8B-B14F-4D97-AF65-F5344CB8AC3E}">
        <p14:creationId xmlns:p14="http://schemas.microsoft.com/office/powerpoint/2010/main" val="56188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9692" y="1733549"/>
            <a:ext cx="6684963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071563" y="2214563"/>
            <a:ext cx="17145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 charset="0"/>
              </a:rPr>
              <a:t>SARS – Singapore 2003</a:t>
            </a:r>
          </a:p>
        </p:txBody>
      </p:sp>
      <p:sp>
        <p:nvSpPr>
          <p:cNvPr id="6" name="TextBox 4135"/>
          <p:cNvSpPr txBox="1">
            <a:spLocks noChangeArrowheads="1"/>
          </p:cNvSpPr>
          <p:nvPr/>
        </p:nvSpPr>
        <p:spPr bwMode="auto">
          <a:xfrm>
            <a:off x="755576" y="332656"/>
            <a:ext cx="7823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Data needs: detailed outbreak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6096" y="4797152"/>
            <a:ext cx="314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Mean of offspring distribution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dirty="0">
                <a:solidFill>
                  <a:srgbClr val="C00000"/>
                </a:solidFill>
              </a:rPr>
              <a:t>= reproduction number=</a:t>
            </a:r>
            <a:r>
              <a:rPr lang="en-GB" i="1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450912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Generation time</a:t>
            </a:r>
            <a:endParaRPr lang="en-GB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1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1264"/>
          <p:cNvSpPr txBox="1">
            <a:spLocks noChangeArrowheads="1"/>
          </p:cNvSpPr>
          <p:nvPr/>
        </p:nvSpPr>
        <p:spPr bwMode="auto">
          <a:xfrm>
            <a:off x="1050925" y="261938"/>
            <a:ext cx="7164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>
                <a:solidFill>
                  <a:srgbClr val="0033CC"/>
                </a:solidFill>
              </a:rPr>
              <a:t>Data: natural history</a:t>
            </a:r>
          </a:p>
        </p:txBody>
      </p:sp>
      <p:sp>
        <p:nvSpPr>
          <p:cNvPr id="8195" name="TextBox 11265"/>
          <p:cNvSpPr txBox="1">
            <a:spLocks noChangeArrowheads="1"/>
          </p:cNvSpPr>
          <p:nvPr/>
        </p:nvSpPr>
        <p:spPr bwMode="auto">
          <a:xfrm>
            <a:off x="395288" y="1484313"/>
            <a:ext cx="4745037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9388" indent="-179388">
              <a:spcAft>
                <a:spcPct val="50000"/>
              </a:spcAft>
              <a:buFontTx/>
              <a:buChar char="•"/>
            </a:pPr>
            <a:r>
              <a:rPr lang="en-GB" sz="2200" dirty="0"/>
              <a:t>Latent period, symptoms, serial interval distribution, shedding.</a:t>
            </a:r>
          </a:p>
          <a:p>
            <a:pPr marL="179388" indent="-179388">
              <a:spcAft>
                <a:spcPct val="50000"/>
              </a:spcAft>
              <a:buFontTx/>
              <a:buChar char="•"/>
            </a:pPr>
            <a:r>
              <a:rPr lang="en-GB" sz="2200" dirty="0"/>
              <a:t>Models no longer just SIR – include real-world complexity.</a:t>
            </a:r>
          </a:p>
          <a:p>
            <a:pPr marL="179388" indent="-179388">
              <a:spcAft>
                <a:spcPct val="50000"/>
              </a:spcAft>
              <a:buFontTx/>
              <a:buChar char="•"/>
            </a:pPr>
            <a:r>
              <a:rPr lang="en-GB" sz="2200" dirty="0"/>
              <a:t>Natural history key to control:</a:t>
            </a:r>
          </a:p>
          <a:p>
            <a:pPr marL="1085850" lvl="1" indent="-342900"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Long incubation period allowed smallpox to be eliminated.</a:t>
            </a:r>
          </a:p>
          <a:p>
            <a:pPr marL="1085850" lvl="1" indent="-342900"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Clear symptoms and no non-symptomatic transmission key to SARS control.</a:t>
            </a:r>
          </a:p>
        </p:txBody>
      </p:sp>
      <p:pic>
        <p:nvPicPr>
          <p:cNvPr id="8196" name="Rectangle 112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125538"/>
            <a:ext cx="33845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11267"/>
          <p:cNvSpPr txBox="1">
            <a:spLocks noChangeArrowheads="1"/>
          </p:cNvSpPr>
          <p:nvPr/>
        </p:nvSpPr>
        <p:spPr bwMode="auto">
          <a:xfrm>
            <a:off x="6777038" y="4152900"/>
            <a:ext cx="668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600" b="1"/>
              <a:t>Days</a:t>
            </a:r>
          </a:p>
        </p:txBody>
      </p:sp>
      <p:sp>
        <p:nvSpPr>
          <p:cNvPr id="8198" name="TextBox 11268"/>
          <p:cNvSpPr txBox="1">
            <a:spLocks noChangeArrowheads="1"/>
          </p:cNvSpPr>
          <p:nvPr/>
        </p:nvSpPr>
        <p:spPr bwMode="auto">
          <a:xfrm rot="-5400000">
            <a:off x="4702175" y="2319338"/>
            <a:ext cx="1079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1400" b="1"/>
              <a:t>Frequency</a:t>
            </a:r>
          </a:p>
        </p:txBody>
      </p:sp>
      <p:pic>
        <p:nvPicPr>
          <p:cNvPr id="8199" name="Rectangle 112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3792538"/>
            <a:ext cx="4284662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80312" y="1484313"/>
            <a:ext cx="1117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Influenza</a:t>
            </a:r>
            <a:br>
              <a:rPr lang="en-GB" sz="1600" dirty="0">
                <a:solidFill>
                  <a:srgbClr val="C00000"/>
                </a:solidFill>
              </a:rPr>
            </a:br>
            <a:r>
              <a:rPr lang="en-GB" sz="1600" dirty="0">
                <a:solidFill>
                  <a:srgbClr val="C00000"/>
                </a:solidFill>
              </a:rPr>
              <a:t>incubation</a:t>
            </a:r>
            <a:br>
              <a:rPr lang="en-GB" sz="1600" dirty="0">
                <a:solidFill>
                  <a:srgbClr val="C00000"/>
                </a:solidFill>
              </a:rPr>
            </a:br>
            <a:r>
              <a:rPr lang="en-GB" sz="1600" dirty="0">
                <a:solidFill>
                  <a:srgbClr val="C00000"/>
                </a:solidFill>
              </a:rPr>
              <a:t>period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4152900"/>
            <a:ext cx="144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Influenza</a:t>
            </a:r>
            <a:br>
              <a:rPr lang="en-GB" sz="1600" dirty="0">
                <a:solidFill>
                  <a:srgbClr val="C00000"/>
                </a:solidFill>
              </a:rPr>
            </a:br>
            <a:r>
              <a:rPr lang="en-GB" sz="1600" dirty="0">
                <a:solidFill>
                  <a:srgbClr val="C00000"/>
                </a:solidFill>
              </a:rPr>
              <a:t>viral shedding</a:t>
            </a:r>
          </a:p>
        </p:txBody>
      </p:sp>
    </p:spTree>
    <p:extLst>
      <p:ext uri="{BB962C8B-B14F-4D97-AF65-F5344CB8AC3E}">
        <p14:creationId xmlns:p14="http://schemas.microsoft.com/office/powerpoint/2010/main" val="424495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806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33CC"/>
                </a:solidFill>
              </a:rPr>
              <a:t>Data: transmission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42938" y="1571625"/>
            <a:ext cx="3357562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Almost never observed.</a:t>
            </a:r>
          </a:p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Little quantitative data on mechanisms.</a:t>
            </a:r>
          </a:p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 Some estimates of transmission rates for households etc.</a:t>
            </a:r>
          </a:p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 But mostly estimate from surveillance data…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1785938"/>
            <a:ext cx="448151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5345113" y="1428750"/>
            <a:ext cx="244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i="1" dirty="0">
                <a:solidFill>
                  <a:srgbClr val="FF0000"/>
                </a:solidFill>
              </a:rPr>
              <a:t>Household data for flu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806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>
                <a:solidFill>
                  <a:srgbClr val="0033CC"/>
                </a:solidFill>
              </a:rPr>
              <a:t>Data: epidemiological surveillance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2" y="1142999"/>
            <a:ext cx="8143875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79388" y="1125538"/>
            <a:ext cx="8964612" cy="60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38016" tIns="119147" rIns="238016" bIns="119147">
            <a:spAutoFit/>
          </a:bodyPr>
          <a:lstStyle>
            <a:lvl1pPr defTabSz="23828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23828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23828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23828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23828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2382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ct val="60000"/>
              </a:spcAft>
            </a:pPr>
            <a:r>
              <a:rPr lang="en-GB" sz="2400" dirty="0"/>
              <a:t>On demography, contacts, movements…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22300" y="301625"/>
            <a:ext cx="7164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Data: populations</a:t>
            </a:r>
          </a:p>
        </p:txBody>
      </p:sp>
      <p:pic>
        <p:nvPicPr>
          <p:cNvPr id="10" name="Rectangle 102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7" y="1772816"/>
            <a:ext cx="3856241" cy="458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94" y="1369669"/>
            <a:ext cx="3887788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149079"/>
            <a:ext cx="2165731" cy="25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6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5600"/>
          <p:cNvSpPr txBox="1">
            <a:spLocks noChangeArrowheads="1"/>
          </p:cNvSpPr>
          <p:nvPr/>
        </p:nvSpPr>
        <p:spPr bwMode="auto">
          <a:xfrm>
            <a:off x="900113" y="333375"/>
            <a:ext cx="7164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Data: interventions</a:t>
            </a:r>
          </a:p>
        </p:txBody>
      </p:sp>
      <p:sp>
        <p:nvSpPr>
          <p:cNvPr id="10243" name="Rectangle 25601"/>
          <p:cNvSpPr>
            <a:spLocks noChangeArrowheads="1"/>
          </p:cNvSpPr>
          <p:nvPr/>
        </p:nvSpPr>
        <p:spPr bwMode="auto">
          <a:xfrm>
            <a:off x="8388350" y="4076700"/>
            <a:ext cx="504825" cy="2087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0244" name="TextBox 25602"/>
          <p:cNvSpPr txBox="1">
            <a:spLocks noChangeArrowheads="1"/>
          </p:cNvSpPr>
          <p:nvPr/>
        </p:nvSpPr>
        <p:spPr bwMode="auto">
          <a:xfrm>
            <a:off x="500062" y="1428750"/>
            <a:ext cx="356788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Trial data useful for drugs/vaccines.</a:t>
            </a:r>
          </a:p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But very limited data for non-pharmaceutical measures.</a:t>
            </a:r>
          </a:p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endParaRPr lang="en-GB" sz="2000" dirty="0"/>
          </a:p>
          <a:p>
            <a:pPr marL="179388" indent="-179388" eaLnBrk="1" hangingPunct="1">
              <a:spcAft>
                <a:spcPct val="50000"/>
              </a:spcAft>
            </a:pPr>
            <a:endParaRPr lang="en-GB" sz="2000" dirty="0"/>
          </a:p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Need to rely on (complex) analysis of observational data.</a:t>
            </a:r>
          </a:p>
        </p:txBody>
      </p:sp>
      <p:pic>
        <p:nvPicPr>
          <p:cNvPr id="10246" name="Picture 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980728"/>
            <a:ext cx="3678142" cy="287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89538"/>
            <a:ext cx="4398778" cy="21637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11824" y="1330895"/>
            <a:ext cx="198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C00000"/>
                </a:solidFill>
              </a:rPr>
              <a:t>Bootsma</a:t>
            </a:r>
            <a:r>
              <a:rPr lang="en-GB" sz="1400" dirty="0">
                <a:solidFill>
                  <a:srgbClr val="C00000"/>
                </a:solidFill>
              </a:rPr>
              <a:t> &amp; Ferguson, 2007, PNAS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4048" y="6433591"/>
            <a:ext cx="3658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Cauchemez et al, Nature 2008</a:t>
            </a:r>
          </a:p>
        </p:txBody>
      </p:sp>
    </p:spTree>
    <p:extLst>
      <p:ext uri="{BB962C8B-B14F-4D97-AF65-F5344CB8AC3E}">
        <p14:creationId xmlns:p14="http://schemas.microsoft.com/office/powerpoint/2010/main" val="285452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22310" y="1484784"/>
            <a:ext cx="5531282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GB" sz="2400" i="1" dirty="0">
                <a:solidFill>
                  <a:srgbClr val="800000"/>
                </a:solidFill>
              </a:rPr>
              <a:t>Daniel Bernoulli </a:t>
            </a:r>
          </a:p>
          <a:p>
            <a:pPr eaLnBrk="1" hangingPunct="1">
              <a:spcBef>
                <a:spcPts val="600"/>
              </a:spcBef>
            </a:pPr>
            <a:r>
              <a:rPr lang="en-GB" sz="2400" i="1" dirty="0">
                <a:solidFill>
                  <a:srgbClr val="800000"/>
                </a:solidFill>
              </a:rPr>
              <a:t>(1700-1782)</a:t>
            </a:r>
          </a:p>
        </p:txBody>
      </p:sp>
      <p:pic>
        <p:nvPicPr>
          <p:cNvPr id="25603" name="Picture 3" descr="dan_bernoul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15203"/>
            <a:ext cx="187612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Motivation</a:t>
            </a: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331640" y="2708920"/>
            <a:ext cx="450969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sz="2000" dirty="0"/>
              <a:t>On smallpox inoculation:</a:t>
            </a:r>
            <a:br>
              <a:rPr lang="en-GB" sz="2000" dirty="0"/>
            </a:b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“</a:t>
            </a:r>
            <a:r>
              <a:rPr lang="en-GB" sz="2000" i="1" dirty="0"/>
              <a:t>I simply wish that, in a matter which so closely concerns the well-being of mankind, no decision shall be made without all the knowledge which a little analysis and calculation can provide</a:t>
            </a:r>
            <a:r>
              <a:rPr lang="en-GB" sz="2000" dirty="0"/>
              <a:t>.”</a:t>
            </a:r>
          </a:p>
        </p:txBody>
      </p:sp>
      <p:pic>
        <p:nvPicPr>
          <p:cNvPr id="6" name="Picture 2" descr="http://www.uwosh.edu/departments/biology/shors/textbook/images/smallp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97111"/>
            <a:ext cx="1886327" cy="28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327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57250" y="2643188"/>
            <a:ext cx="7164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How can models help?</a:t>
            </a:r>
          </a:p>
        </p:txBody>
      </p:sp>
    </p:spTree>
    <p:extLst>
      <p:ext uri="{BB962C8B-B14F-4D97-AF65-F5344CB8AC3E}">
        <p14:creationId xmlns:p14="http://schemas.microsoft.com/office/powerpoint/2010/main" val="2910172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95288" y="116632"/>
            <a:ext cx="80645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33CC"/>
                </a:solidFill>
              </a:rPr>
              <a:t>Insights from simple models:</a:t>
            </a:r>
            <a:br>
              <a:rPr lang="en-GB" sz="2800" b="1" dirty="0">
                <a:solidFill>
                  <a:srgbClr val="0033CC"/>
                </a:solidFill>
              </a:rPr>
            </a:br>
            <a:r>
              <a:rPr lang="en-GB" sz="2800" b="1" dirty="0">
                <a:solidFill>
                  <a:srgbClr val="0033CC"/>
                </a:solidFill>
              </a:rPr>
              <a:t>herd-immunity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85750" y="1571625"/>
            <a:ext cx="3357563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Vaccination, by reducing transmission, also protects those not vaccinated.</a:t>
            </a:r>
          </a:p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Need </a:t>
            </a:r>
            <a:r>
              <a:rPr lang="en-GB" sz="2200" i="1" dirty="0"/>
              <a:t>R</a:t>
            </a:r>
            <a:r>
              <a:rPr lang="en-GB" sz="2200" dirty="0"/>
              <a:t>&lt;1, not </a:t>
            </a:r>
            <a:r>
              <a:rPr lang="en-GB" sz="2200" i="1" dirty="0"/>
              <a:t>R</a:t>
            </a:r>
            <a:r>
              <a:rPr lang="en-GB" sz="2200" dirty="0"/>
              <a:t>=0, so just need to vaccinate proportion </a:t>
            </a:r>
            <a:r>
              <a:rPr lang="en-GB" sz="2200" i="1" dirty="0"/>
              <a:t>p</a:t>
            </a:r>
            <a:r>
              <a:rPr lang="en-GB" sz="2200" baseline="-25000" dirty="0"/>
              <a:t>c</a:t>
            </a:r>
            <a:r>
              <a:rPr lang="en-GB" sz="2200" dirty="0"/>
              <a:t> of population  </a:t>
            </a:r>
          </a:p>
          <a:p>
            <a:pPr marL="179388" indent="-179388">
              <a:spcAft>
                <a:spcPts val="1800"/>
              </a:spcAft>
              <a:buFont typeface="Arial" charset="0"/>
              <a:buChar char="•"/>
            </a:pPr>
            <a:r>
              <a:rPr lang="en-GB" sz="2200" dirty="0"/>
              <a:t>the rest then get ‘free’ complete protection = ‘</a:t>
            </a:r>
            <a:r>
              <a:rPr lang="en-GB" sz="2200" b="1" dirty="0">
                <a:solidFill>
                  <a:srgbClr val="FF0000"/>
                </a:solidFill>
              </a:rPr>
              <a:t>herd immunity</a:t>
            </a:r>
            <a:r>
              <a:rPr lang="en-GB" sz="2200" dirty="0"/>
              <a:t>’.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75" y="2000250"/>
            <a:ext cx="531971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899592" y="313492"/>
            <a:ext cx="71643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Much modelling still about insight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285750" y="1280954"/>
            <a:ext cx="8643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spcAft>
                <a:spcPts val="1200"/>
              </a:spcAft>
              <a:buFontTx/>
              <a:buChar char="•"/>
            </a:pPr>
            <a:r>
              <a:rPr lang="en-GB" sz="2000" dirty="0"/>
              <a:t>Models explain complex dynamics, can generate/test hypotheses.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48" y="2132856"/>
            <a:ext cx="6954068" cy="2675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75271" y="651605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Shaman et al, </a:t>
            </a:r>
            <a:r>
              <a:rPr lang="en-GB" i="1" dirty="0" err="1"/>
              <a:t>PLoS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, 2010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85" y="4784346"/>
            <a:ext cx="6992641" cy="166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19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12290"/>
          <p:cNvSpPr txBox="1">
            <a:spLocks noChangeArrowheads="1"/>
          </p:cNvSpPr>
          <p:nvPr/>
        </p:nvSpPr>
        <p:spPr bwMode="auto">
          <a:xfrm>
            <a:off x="794072" y="44624"/>
            <a:ext cx="802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2800" b="1" dirty="0">
                <a:solidFill>
                  <a:srgbClr val="0000CC"/>
                </a:solidFill>
              </a:rPr>
              <a:t>Pandemic preparedness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7883785" cy="51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66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>
                <a:solidFill>
                  <a:srgbClr val="0000CC"/>
                </a:solidFill>
              </a:rPr>
              <a:t>Modeling pandemic mitigation</a:t>
            </a:r>
          </a:p>
        </p:txBody>
      </p:sp>
      <p:sp>
        <p:nvSpPr>
          <p:cNvPr id="6153" name="Text Box 12"/>
          <p:cNvSpPr txBox="1">
            <a:spLocks noChangeArrowheads="1"/>
          </p:cNvSpPr>
          <p:nvPr/>
        </p:nvSpPr>
        <p:spPr bwMode="auto">
          <a:xfrm>
            <a:off x="382801" y="5733256"/>
            <a:ext cx="8566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</a:rPr>
              <a:t>Aim: reduce impact, buy time.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6203151" cy="407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Rectangle 215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780928"/>
            <a:ext cx="15843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Rectangle 2150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340594"/>
            <a:ext cx="16192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Rectangle 215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221089"/>
            <a:ext cx="1619250" cy="97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6843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5360"/>
          <p:cNvSpPr txBox="1">
            <a:spLocks noChangeArrowheads="1"/>
          </p:cNvSpPr>
          <p:nvPr/>
        </p:nvSpPr>
        <p:spPr bwMode="auto">
          <a:xfrm>
            <a:off x="1691406" y="71438"/>
            <a:ext cx="59769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Real time modelling:</a:t>
            </a:r>
            <a:br>
              <a:rPr lang="en-GB" sz="2800" b="1" dirty="0">
                <a:solidFill>
                  <a:srgbClr val="0033CC"/>
                </a:solidFill>
              </a:rPr>
            </a:br>
            <a:r>
              <a:rPr lang="en-GB" sz="2800" b="1" dirty="0">
                <a:solidFill>
                  <a:srgbClr val="0033CC"/>
                </a:solidFill>
              </a:rPr>
              <a:t>2009 H1N1 pandemic</a:t>
            </a:r>
          </a:p>
        </p:txBody>
      </p:sp>
      <p:sp>
        <p:nvSpPr>
          <p:cNvPr id="8195" name="TextBox 15361"/>
          <p:cNvSpPr txBox="1">
            <a:spLocks noChangeArrowheads="1"/>
          </p:cNvSpPr>
          <p:nvPr/>
        </p:nvSpPr>
        <p:spPr bwMode="auto">
          <a:xfrm>
            <a:off x="500063" y="1268760"/>
            <a:ext cx="3429000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How bad is it?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How far has it got?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How fast is it spreading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GB" sz="2200" dirty="0">
                <a:solidFill>
                  <a:srgbClr val="C00000"/>
                </a:solidFill>
              </a:rPr>
              <a:t>What can we do?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8" y="1285875"/>
            <a:ext cx="4632325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\\fi--san01.dide.local\Homes\whanage\papers\billfigure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3084934"/>
            <a:ext cx="2786062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3" descr="figFlowAndCases.v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5825" y="3624263"/>
            <a:ext cx="5432425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9" name="TextBox 9"/>
          <p:cNvSpPr txBox="1">
            <a:spLocks noChangeArrowheads="1"/>
          </p:cNvSpPr>
          <p:nvPr/>
        </p:nvSpPr>
        <p:spPr bwMode="auto">
          <a:xfrm>
            <a:off x="214313" y="5094288"/>
            <a:ext cx="292893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0000CC"/>
                </a:solidFill>
              </a:rPr>
              <a:t>Did fairly well for H1N1</a:t>
            </a:r>
            <a:br>
              <a:rPr lang="en-GB">
                <a:solidFill>
                  <a:srgbClr val="0000CC"/>
                </a:solidFill>
              </a:rPr>
            </a:br>
            <a:r>
              <a:rPr lang="en-GB">
                <a:solidFill>
                  <a:srgbClr val="0000CC"/>
                </a:solidFill>
              </a:rPr>
              <a:t>– estimated </a:t>
            </a:r>
            <a:r>
              <a:rPr lang="en-GB" i="1">
                <a:solidFill>
                  <a:srgbClr val="0000CC"/>
                </a:solidFill>
              </a:rPr>
              <a:t>R</a:t>
            </a:r>
            <a:r>
              <a:rPr lang="en-GB" baseline="-25000">
                <a:solidFill>
                  <a:srgbClr val="0000CC"/>
                </a:solidFill>
              </a:rPr>
              <a:t>0</a:t>
            </a:r>
            <a:r>
              <a:rPr lang="en-GB">
                <a:solidFill>
                  <a:srgbClr val="0000CC"/>
                </a:solidFill>
              </a:rPr>
              <a:t>, origin date, extent of spread and upper bound on severity within 3 weeks.</a:t>
            </a:r>
          </a:p>
        </p:txBody>
      </p:sp>
      <p:sp>
        <p:nvSpPr>
          <p:cNvPr id="8200" name="TextBox 10"/>
          <p:cNvSpPr txBox="1">
            <a:spLocks noChangeArrowheads="1"/>
          </p:cNvSpPr>
          <p:nvPr/>
        </p:nvSpPr>
        <p:spPr bwMode="auto">
          <a:xfrm>
            <a:off x="6215063" y="6286500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i="1" dirty="0"/>
              <a:t>Fraser et al, Science 2009</a:t>
            </a:r>
          </a:p>
        </p:txBody>
      </p:sp>
    </p:spTree>
    <p:extLst>
      <p:ext uri="{BB962C8B-B14F-4D97-AF65-F5344CB8AC3E}">
        <p14:creationId xmlns:p14="http://schemas.microsoft.com/office/powerpoint/2010/main" val="4254560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073"/>
          <p:cNvSpPr txBox="1">
            <a:spLocks noChangeArrowheads="1"/>
          </p:cNvSpPr>
          <p:nvPr/>
        </p:nvSpPr>
        <p:spPr bwMode="auto">
          <a:xfrm>
            <a:off x="1187624" y="291274"/>
            <a:ext cx="67345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MERS: quantifying transmission</a:t>
            </a:r>
          </a:p>
        </p:txBody>
      </p:sp>
      <p:sp>
        <p:nvSpPr>
          <p:cNvPr id="44" name="TextBox 10"/>
          <p:cNvSpPr txBox="1">
            <a:spLocks noChangeArrowheads="1"/>
          </p:cNvSpPr>
          <p:nvPr/>
        </p:nvSpPr>
        <p:spPr bwMode="auto">
          <a:xfrm>
            <a:off x="12630" y="6278023"/>
            <a:ext cx="31037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 dirty="0">
                <a:solidFill>
                  <a:srgbClr val="00B050"/>
                </a:solidFill>
              </a:rPr>
              <a:t/>
            </a:r>
            <a:br>
              <a:rPr lang="en-GB" sz="1600" dirty="0">
                <a:solidFill>
                  <a:srgbClr val="00B050"/>
                </a:solidFill>
              </a:rPr>
            </a:br>
            <a:r>
              <a:rPr lang="en-GB" sz="1600" dirty="0">
                <a:solidFill>
                  <a:srgbClr val="00B050"/>
                </a:solidFill>
              </a:rPr>
              <a:t>(Cauchemez et al, PNAS, 2016)</a:t>
            </a:r>
          </a:p>
        </p:txBody>
      </p:sp>
      <p:pic>
        <p:nvPicPr>
          <p:cNvPr id="3074" name="Picture 2" descr="C:\Dropbox (SPH Imperial College)\nCoV\KSA\simon_EM\paper transmission\submission to Science\Figures\Figure 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76" y="1224136"/>
            <a:ext cx="5613920" cy="561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1" y="3341122"/>
            <a:ext cx="3104587" cy="275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0120" y="1232753"/>
            <a:ext cx="3853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spcAft>
                <a:spcPts val="1200"/>
              </a:spcAft>
              <a:buFont typeface="Arial" pitchFamily="34" charset="0"/>
              <a:buChar char="•"/>
            </a:pPr>
            <a:r>
              <a:rPr lang="en-GB" dirty="0"/>
              <a:t>Need to quantify zoonotic vs human-to-human transmission</a:t>
            </a:r>
          </a:p>
          <a:p>
            <a:pPr marL="179388" indent="-179388">
              <a:spcAft>
                <a:spcPts val="1200"/>
              </a:spcAft>
              <a:buFont typeface="Arial" pitchFamily="34" charset="0"/>
              <a:buChar char="•"/>
            </a:pPr>
            <a:r>
              <a:rPr lang="en-GB" dirty="0"/>
              <a:t>Infer transmission pathways from the KSA line-list for 2013-14</a:t>
            </a:r>
          </a:p>
          <a:p>
            <a:pPr marL="179388" indent="-179388">
              <a:spcAft>
                <a:spcPts val="1200"/>
              </a:spcAft>
              <a:buFont typeface="Arial" pitchFamily="34" charset="0"/>
              <a:buChar char="•"/>
            </a:pPr>
            <a:r>
              <a:rPr lang="en-GB" dirty="0"/>
              <a:t>Transmission highly clustered by hospital, city, region</a:t>
            </a:r>
          </a:p>
        </p:txBody>
      </p:sp>
    </p:spTree>
    <p:extLst>
      <p:ext uri="{BB962C8B-B14F-4D97-AF65-F5344CB8AC3E}">
        <p14:creationId xmlns:p14="http://schemas.microsoft.com/office/powerpoint/2010/main" val="1932164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922441" y="260648"/>
            <a:ext cx="7164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sz="2800" b="1" i="0" dirty="0">
                <a:solidFill>
                  <a:srgbClr val="0033CC"/>
                </a:solidFill>
                <a:latin typeface="Arial"/>
                <a:cs typeface="+mn-cs"/>
              </a:rPr>
              <a:t>Ebola</a:t>
            </a:r>
            <a:endParaRPr lang="en-GB" sz="2800" i="0" dirty="0">
              <a:solidFill>
                <a:srgbClr val="0033CC"/>
              </a:solidFill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471585"/>
            <a:ext cx="50405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fontAlgn="auto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MRC Centre a</a:t>
            </a:r>
            <a:r>
              <a:rPr lang="en-GB" sz="2000" i="0" dirty="0">
                <a:solidFill>
                  <a:srgbClr val="000000"/>
                </a:solidFill>
                <a:latin typeface="Arial"/>
              </a:rPr>
              <a:t>cted in support of WHO HQ under IHR</a:t>
            </a:r>
          </a:p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Analysis of ‘line-list’ data – to understand epidemiology &amp; transmission: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Incubation period, generation time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Severity/case under-ascertainment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Transmissibility</a:t>
            </a:r>
          </a:p>
          <a:p>
            <a:pPr marL="800100" lvl="1" indent="-34290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Impact of controls</a:t>
            </a:r>
            <a:endParaRPr lang="en-GB" sz="2000" dirty="0">
              <a:solidFill>
                <a:srgbClr val="000000"/>
              </a:solidFill>
              <a:latin typeface="Arial"/>
            </a:endParaRPr>
          </a:p>
          <a:p>
            <a:pPr marL="177800" indent="-177800" fontAlgn="auto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/>
              </a:rPr>
              <a:t>Primary goal – improve situational awareness </a:t>
            </a:r>
          </a:p>
          <a:p>
            <a:pPr marL="177800" indent="-177800" fontAlgn="auto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000000"/>
                </a:solidFill>
                <a:latin typeface="Arial"/>
              </a:rPr>
              <a:t>&gt;30 reports to WHO, CDC, UK </a:t>
            </a:r>
            <a:r>
              <a:rPr lang="en-GB" sz="2000" i="0" dirty="0" err="1">
                <a:solidFill>
                  <a:srgbClr val="000000"/>
                </a:solidFill>
                <a:latin typeface="Arial"/>
              </a:rPr>
              <a:t>govt</a:t>
            </a:r>
            <a:r>
              <a:rPr lang="en-GB" sz="2000" i="0" dirty="0">
                <a:solidFill>
                  <a:srgbClr val="000000"/>
                </a:solidFill>
                <a:latin typeface="Arial"/>
              </a:rPr>
              <a:t> &amp; others since Aug 2014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298" y="1196752"/>
            <a:ext cx="3052742" cy="5388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251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375" y="1340768"/>
            <a:ext cx="41972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Naïve estimate (deaths/cases) was relatively low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– 38%</a:t>
            </a:r>
            <a:endParaRPr lang="en-GB" sz="1800" i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Substantial apparent variation between countries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But &lt;50% of cases had definitive clinical outcome recorded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Only analysing cases with clinical outcome gave CFR=71% (68-73) in Sept 2014, consistent between countries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Best estimate now - 65% (64-66)</a:t>
            </a:r>
            <a:endParaRPr lang="en-GB" sz="1800" i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Substantial variation by age, not by sex</a:t>
            </a:r>
            <a:endParaRPr lang="en-GB" sz="1800" i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8466" y="222801"/>
            <a:ext cx="1584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i="0" dirty="0">
                <a:solidFill>
                  <a:srgbClr val="0000CC"/>
                </a:solidFill>
                <a:latin typeface="+mj-lt"/>
              </a:rPr>
              <a:t>Severity</a:t>
            </a:r>
          </a:p>
        </p:txBody>
      </p:sp>
      <p:pic>
        <p:nvPicPr>
          <p:cNvPr id="10" name="Picture 9" descr="C:\Users\Tini Garske\Documents\Data\Ebola\Epi analyses of WHO data\CFR calculation\cfr_week_by_country_3panel_cp_2014-09-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8"/>
          <a:stretch/>
        </p:blipFill>
        <p:spPr bwMode="auto">
          <a:xfrm>
            <a:off x="4956887" y="4114794"/>
            <a:ext cx="3074402" cy="274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Tini Garske\Documents\Data\Ebola\Epi analyses of WHO data\CFR calculation\cfr_week_by_country_3panel_cp_2014-09-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2"/>
          <a:stretch/>
        </p:blipFill>
        <p:spPr bwMode="auto">
          <a:xfrm>
            <a:off x="4885796" y="1261858"/>
            <a:ext cx="3093239" cy="27432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031289" y="207514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3538" indent="-363538">
              <a:spcBef>
                <a:spcPts val="0"/>
              </a:spcBef>
              <a:spcAft>
                <a:spcPts val="0"/>
              </a:spcAft>
            </a:pPr>
            <a:r>
              <a:rPr lang="en-GB" sz="1800" i="0" dirty="0">
                <a:solidFill>
                  <a:srgbClr val="C00000"/>
                </a:solidFill>
                <a:latin typeface="+mn-lt"/>
              </a:rPr>
              <a:t>naive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1289" y="4972916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i="0" dirty="0">
                <a:solidFill>
                  <a:srgbClr val="C00000"/>
                </a:solidFill>
                <a:latin typeface="+mn-lt"/>
              </a:rPr>
              <a:t>final</a:t>
            </a:r>
            <a:br>
              <a:rPr lang="en-GB" sz="1800" i="0" dirty="0">
                <a:solidFill>
                  <a:srgbClr val="C00000"/>
                </a:solidFill>
                <a:latin typeface="+mn-lt"/>
              </a:rPr>
            </a:br>
            <a:r>
              <a:rPr lang="en-GB" sz="1800" i="0" dirty="0">
                <a:solidFill>
                  <a:srgbClr val="C00000"/>
                </a:solidFill>
                <a:latin typeface="+mn-lt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962319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12288"/>
          <p:cNvSpPr txBox="1">
            <a:spLocks noChangeArrowheads="1"/>
          </p:cNvSpPr>
          <p:nvPr/>
        </p:nvSpPr>
        <p:spPr bwMode="auto">
          <a:xfrm>
            <a:off x="1080021" y="333375"/>
            <a:ext cx="7164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What makes models reliable?</a:t>
            </a:r>
          </a:p>
        </p:txBody>
      </p:sp>
      <p:sp>
        <p:nvSpPr>
          <p:cNvPr id="30723" name="TextBox 12289"/>
          <p:cNvSpPr txBox="1">
            <a:spLocks noChangeArrowheads="1"/>
          </p:cNvSpPr>
          <p:nvPr/>
        </p:nvSpPr>
        <p:spPr bwMode="auto">
          <a:xfrm>
            <a:off x="285750" y="1243201"/>
            <a:ext cx="5582394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Quick answer: who does it!:</a:t>
            </a:r>
          </a:p>
          <a:p>
            <a:pPr marL="1085850" lvl="1" indent="-342900" eaLnBrk="1" hangingPunct="1"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Programming not the hard bit.</a:t>
            </a:r>
          </a:p>
          <a:p>
            <a:pPr marL="1085850" lvl="1" indent="-342900" eaLnBrk="1" hangingPunct="1">
              <a:spcAft>
                <a:spcPct val="500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Key: knowing the biology, collaborating with MDs/MPHs and public health bodies,</a:t>
            </a:r>
          </a:p>
          <a:p>
            <a:pPr marL="1085850" lvl="1" indent="-342900" eaLnBrk="1" hangingPunct="1">
              <a:spcAft>
                <a:spcPts val="1800"/>
              </a:spcAft>
              <a:buFont typeface="Wingdings" pitchFamily="2" charset="2"/>
              <a:buChar char="Ø"/>
            </a:pPr>
            <a:r>
              <a:rPr lang="en-GB" sz="2000" dirty="0">
                <a:solidFill>
                  <a:srgbClr val="C00000"/>
                </a:solidFill>
              </a:rPr>
              <a:t>… plus expertise in modern methods.</a:t>
            </a:r>
          </a:p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‘Validation’ difficult – no 2 epidemics alike.</a:t>
            </a:r>
          </a:p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Statistical rigor needed.</a:t>
            </a:r>
          </a:p>
          <a:p>
            <a:pPr marL="179388" indent="-179388" eaLnBrk="1" hangingPunct="1">
              <a:spcAft>
                <a:spcPct val="50000"/>
              </a:spcAft>
              <a:buFontTx/>
              <a:buChar char="•"/>
            </a:pPr>
            <a:r>
              <a:rPr lang="en-GB" sz="2000" dirty="0"/>
              <a:t>Key judgement: how much detail to include?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1520" y="3212976"/>
            <a:ext cx="8568952" cy="2736304"/>
            <a:chOff x="251520" y="3212976"/>
            <a:chExt cx="8568952" cy="27363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3401560"/>
              <a:ext cx="2517279" cy="2396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51520" y="5147917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9388" indent="-179388" eaLnBrk="1" hangingPunct="1">
                <a:spcAft>
                  <a:spcPct val="50000"/>
                </a:spcAft>
                <a:buFontTx/>
                <a:buChar char="•"/>
              </a:pPr>
              <a:r>
                <a:rPr lang="en-GB" sz="2000" dirty="0">
                  <a:solidFill>
                    <a:srgbClr val="00B050"/>
                  </a:solidFill>
                </a:rPr>
                <a:t>Expectations need to be realistic -  modelling not a substitute for data.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012160" y="3284984"/>
              <a:ext cx="2808312" cy="26642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6012160" y="3212976"/>
              <a:ext cx="2808312" cy="27363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38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How can modelling possibly work?</a:t>
            </a:r>
          </a:p>
        </p:txBody>
      </p:sp>
      <p:pic>
        <p:nvPicPr>
          <p:cNvPr id="23554" name="Picture 2" descr="http://www.environment.ucla.edu/CTR/research/Inf-Diseases/influenza_A_vir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5" y="1524854"/>
            <a:ext cx="2632735" cy="18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ntiworldnews.files.wordpress.com/2012/02/t-lymphocy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7" y="2564904"/>
            <a:ext cx="2952328" cy="225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http://1.bp.blogspot.com/_EAdNd31dYEA/SxJNe-PJqcI/AAAAAAAAATg/zG4zmYIAOko/s320/swine-influenza-vir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92823"/>
            <a:ext cx="230425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http://news.bbcimg.co.uk/media/images/59877000/jpg/_59877928_classroo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941168"/>
            <a:ext cx="3168352" cy="17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http://olgarusak.files.wordpress.com/2011/11/cop_on_yonge_crowd_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4293096"/>
            <a:ext cx="3133724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http://mw2.google.com/mw-panoramio/photos/medium/546216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32" y="2896259"/>
            <a:ext cx="2824276" cy="21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Western Euras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24" y="1340768"/>
            <a:ext cx="35843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18" y="1190556"/>
            <a:ext cx="3384376" cy="252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29958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57250" y="2643188"/>
            <a:ext cx="7164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5581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 descr="http://arapaho.nsuok.edu/~ziehr/earth-from-space-afr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422748"/>
            <a:ext cx="3238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3072"/>
          <p:cNvSpPr txBox="1">
            <a:spLocks noChangeArrowheads="1"/>
          </p:cNvSpPr>
          <p:nvPr/>
        </p:nvSpPr>
        <p:spPr bwMode="auto">
          <a:xfrm>
            <a:off x="827088" y="260648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Conclusions</a:t>
            </a:r>
          </a:p>
        </p:txBody>
      </p:sp>
      <p:sp>
        <p:nvSpPr>
          <p:cNvPr id="41988" name="TextBox 3073"/>
          <p:cNvSpPr txBox="1">
            <a:spLocks noChangeArrowheads="1"/>
          </p:cNvSpPr>
          <p:nvPr/>
        </p:nvSpPr>
        <p:spPr bwMode="auto">
          <a:xfrm>
            <a:off x="323528" y="1268760"/>
            <a:ext cx="6159028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3" indent="-182563"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More mobile, more populous world – diseases spread faster than ever before</a:t>
            </a:r>
          </a:p>
          <a:p>
            <a:pPr marL="182563" indent="-182563"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Resource limited, targeting important</a:t>
            </a:r>
          </a:p>
          <a:p>
            <a:pPr marL="182563" indent="-182563" eaLnBrk="1" hangingPunct="1">
              <a:spcAft>
                <a:spcPts val="600"/>
              </a:spcAft>
              <a:buFontTx/>
              <a:buChar char="•"/>
            </a:pPr>
            <a:r>
              <a:rPr lang="en-GB" sz="2200" dirty="0"/>
              <a:t>Analysis and modelling can help in:</a:t>
            </a:r>
          </a:p>
          <a:p>
            <a:pPr marL="800100" lvl="1" indent="-342900" eaLnBrk="1" hangingPunct="1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200" dirty="0">
                <a:solidFill>
                  <a:srgbClr val="C00000"/>
                </a:solidFill>
              </a:rPr>
              <a:t>Contingency planning</a:t>
            </a:r>
          </a:p>
          <a:p>
            <a:pPr marL="800100" lvl="1" indent="-342900" eaLnBrk="1" hangingPunct="1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200" dirty="0">
                <a:solidFill>
                  <a:srgbClr val="C00000"/>
                </a:solidFill>
              </a:rPr>
              <a:t>Characterising new threats</a:t>
            </a:r>
          </a:p>
          <a:p>
            <a:pPr marL="800100" lvl="1" indent="-342900" eaLnBrk="1" hangingPunct="1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2200" dirty="0">
                <a:solidFill>
                  <a:srgbClr val="C00000"/>
                </a:solidFill>
              </a:rPr>
              <a:t>Informing surveillance design</a:t>
            </a:r>
          </a:p>
          <a:p>
            <a:pPr marL="800100" lvl="1" indent="-342900" eaLnBrk="1" hangingPunct="1">
              <a:spcAft>
                <a:spcPts val="1800"/>
              </a:spcAft>
              <a:buFont typeface="Wingdings" pitchFamily="2" charset="2"/>
              <a:buChar char="Ø"/>
            </a:pPr>
            <a:r>
              <a:rPr lang="en-GB" sz="2200" dirty="0">
                <a:solidFill>
                  <a:srgbClr val="C00000"/>
                </a:solidFill>
              </a:rPr>
              <a:t>Assessing control policy options</a:t>
            </a:r>
          </a:p>
          <a:p>
            <a:pPr marL="182563" indent="-182563"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The best modelling is rooted in data:</a:t>
            </a:r>
            <a:br>
              <a:rPr lang="en-GB" sz="2200" dirty="0"/>
            </a:br>
            <a:r>
              <a:rPr lang="en-GB" sz="2200" dirty="0"/>
              <a:t>biological, epidemiological, clinical</a:t>
            </a:r>
          </a:p>
          <a:p>
            <a:pPr marL="182563" indent="-182563" eaLnBrk="1" hangingPunct="1">
              <a:spcAft>
                <a:spcPts val="1800"/>
              </a:spcAft>
              <a:buFontTx/>
              <a:buChar char="•"/>
            </a:pPr>
            <a:r>
              <a:rPr lang="en-GB" sz="2200" dirty="0"/>
              <a:t>Key challenge: handling and communicating uncertainty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72"/>
          <p:cNvSpPr txBox="1">
            <a:spLocks noChangeArrowheads="1"/>
          </p:cNvSpPr>
          <p:nvPr/>
        </p:nvSpPr>
        <p:spPr bwMode="auto">
          <a:xfrm>
            <a:off x="827584" y="404664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 smtClean="0">
                <a:solidFill>
                  <a:srgbClr val="0033CC"/>
                </a:solidFill>
              </a:rPr>
              <a:t>Introduction to the course</a:t>
            </a:r>
            <a:endParaRPr lang="en-GB" sz="2800" b="1" dirty="0">
              <a:solidFill>
                <a:srgbClr val="0033CC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/>
          <a:lstStyle/>
          <a:p>
            <a:r>
              <a:rPr lang="en-US" dirty="0" smtClean="0"/>
              <a:t>Aim: Biology </a:t>
            </a:r>
            <a:r>
              <a:rPr lang="en-US" dirty="0" smtClean="0">
                <a:sym typeface="Wingdings"/>
              </a:rPr>
              <a:t> Model  Solutions</a:t>
            </a:r>
          </a:p>
          <a:p>
            <a:r>
              <a:rPr lang="en-US" dirty="0" smtClean="0">
                <a:sym typeface="Wingdings"/>
              </a:rPr>
              <a:t>Also critical assessment of a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Mix of lectures and </a:t>
            </a:r>
            <a:r>
              <a:rPr lang="en-US" dirty="0" err="1" smtClean="0"/>
              <a:t>practicals</a:t>
            </a:r>
            <a:endParaRPr lang="en-US" dirty="0" smtClean="0"/>
          </a:p>
          <a:p>
            <a:r>
              <a:rPr lang="en-US" dirty="0" smtClean="0"/>
              <a:t>Covering a range of important infectious diseases in humans</a:t>
            </a:r>
          </a:p>
          <a:p>
            <a:endParaRPr lang="en-US" dirty="0"/>
          </a:p>
          <a:p>
            <a:r>
              <a:rPr lang="en-US" dirty="0" smtClean="0"/>
              <a:t>In this lecture we will touch on some basic concepts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9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39942"/>
            <a:ext cx="4186808" cy="5213394"/>
          </a:xfrm>
        </p:spPr>
        <p:txBody>
          <a:bodyPr/>
          <a:lstStyle/>
          <a:p>
            <a:r>
              <a:rPr lang="en-US" sz="2700" dirty="0" smtClean="0"/>
              <a:t>In week 9 (8</a:t>
            </a:r>
            <a:r>
              <a:rPr lang="en-US" sz="2700" baseline="30000" dirty="0" smtClean="0"/>
              <a:t>th</a:t>
            </a:r>
            <a:r>
              <a:rPr lang="en-US" sz="2700" dirty="0" smtClean="0"/>
              <a:t> Dec) we will have a ‘critical analysis of an article’ exercise</a:t>
            </a:r>
          </a:p>
          <a:p>
            <a:r>
              <a:rPr lang="en-US" sz="2700" dirty="0" smtClean="0"/>
              <a:t>Week 2 (20</a:t>
            </a:r>
            <a:r>
              <a:rPr lang="en-US" sz="2700" baseline="30000" dirty="0" smtClean="0"/>
              <a:t>th</a:t>
            </a:r>
            <a:r>
              <a:rPr lang="en-US" sz="2700" dirty="0" smtClean="0"/>
              <a:t> Oct) is to start studying this article</a:t>
            </a:r>
          </a:p>
          <a:p>
            <a:endParaRPr lang="en-US" sz="2700" dirty="0" smtClean="0"/>
          </a:p>
          <a:p>
            <a:r>
              <a:rPr lang="en-US" sz="2700" i="1" dirty="0" smtClean="0"/>
              <a:t>If you got this article to review:</a:t>
            </a:r>
            <a:r>
              <a:rPr lang="en-US" sz="2700" dirty="0" smtClean="0"/>
              <a:t> would you accept, reject, or demand revisions?</a:t>
            </a:r>
          </a:p>
          <a:p>
            <a:endParaRPr lang="en-US" sz="2700" dirty="0"/>
          </a:p>
          <a:p>
            <a:endParaRPr lang="en-US" sz="2700" dirty="0"/>
          </a:p>
        </p:txBody>
      </p:sp>
      <p:sp>
        <p:nvSpPr>
          <p:cNvPr id="4" name="TextBox 3072"/>
          <p:cNvSpPr txBox="1">
            <a:spLocks noChangeArrowheads="1"/>
          </p:cNvSpPr>
          <p:nvPr/>
        </p:nvSpPr>
        <p:spPr bwMode="auto">
          <a:xfrm>
            <a:off x="827584" y="404664"/>
            <a:ext cx="7164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 smtClean="0">
                <a:solidFill>
                  <a:srgbClr val="0033CC"/>
                </a:solidFill>
              </a:rPr>
              <a:t>Don</a:t>
            </a:r>
            <a:r>
              <a:rPr lang="mr-IN" sz="2800" b="1" dirty="0" smtClean="0">
                <a:solidFill>
                  <a:srgbClr val="0033CC"/>
                </a:solidFill>
              </a:rPr>
              <a:t>’</a:t>
            </a:r>
            <a:r>
              <a:rPr lang="en-GB" sz="2800" b="1" dirty="0" smtClean="0">
                <a:solidFill>
                  <a:srgbClr val="0033CC"/>
                </a:solidFill>
              </a:rPr>
              <a:t>t forget</a:t>
            </a:r>
            <a:r>
              <a:rPr lang="mr-IN" sz="2800" b="1" dirty="0" smtClean="0">
                <a:solidFill>
                  <a:srgbClr val="0033CC"/>
                </a:solidFill>
              </a:rPr>
              <a:t>…</a:t>
            </a:r>
            <a:endParaRPr lang="en-GB" sz="2800" b="1" dirty="0">
              <a:solidFill>
                <a:srgbClr val="0033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14" y="1268759"/>
            <a:ext cx="3971421" cy="534255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33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Weather forecasting</a:t>
            </a:r>
          </a:p>
        </p:txBody>
      </p:sp>
      <p:pic>
        <p:nvPicPr>
          <p:cNvPr id="24578" name="Picture 2" descr="http://topnews.com.sg/images/sun-ear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746980"/>
            <a:ext cx="2134222" cy="19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upload.wikimedia.org/wikipedia/commons/thumb/e/e0/Clouds_over_the_Atlantic_Ocean.jpg/275px-Clouds_over_the_Atlantic_Ocean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279813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://www.fas.org/irp/imint/docs/rst/Sect14/AAAMBHB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28360"/>
            <a:ext cx="2660277" cy="20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http://2.bp.blogspot.com/-ujddJNQ7hBU/T6LKuxhQsLI/AAAAAAAAFNU/RwdvAUH-D7c/s1600/mountains-wallpaper-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59" y="4221088"/>
            <a:ext cx="2529751" cy="189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http://upload.wikimedia.org/wikipedia/commons/c/c9/Fachi-Bilma-D%C3%BCne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46" y="3661395"/>
            <a:ext cx="2538777" cy="164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://cllrandrewjames.files.wordpress.com/2011/09/wind-and-rai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6183"/>
            <a:ext cx="2592288" cy="19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http://upload.wikimedia.org/wikipedia/en/0/04/BBC_-_Michael_Fish_weather_forecast_197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38" y="1358149"/>
            <a:ext cx="2638703" cy="198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5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blogs.telegraph.co.uk/news/files/2012/03/money-printing-pr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66825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http://static.infowars.com/slideshow/strik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9" y="3261270"/>
            <a:ext cx="3115287" cy="160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Economic modelling</a:t>
            </a:r>
          </a:p>
        </p:txBody>
      </p:sp>
      <p:pic>
        <p:nvPicPr>
          <p:cNvPr id="25610" name="Picture 10" descr="http://upload.wikimedia.org/wikipedia/commons/b/b3/Strip_coal_mi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93" y="4725144"/>
            <a:ext cx="2711659" cy="18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http://cdni.wired.co.uk/620x413/a_c/0311WIFFJOEL002_620x41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080013"/>
            <a:ext cx="3000837" cy="199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://farm3.staticflickr.com/2602/4034490168_2d6da678da_z.jpg?zz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64904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http://www.aia.org/aiaucmp/groups/aia/documents/document/~export/AIAB079000~30.a~AIA_Article_DC_Template~DC_SNIPPET/131267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94" y="1283034"/>
            <a:ext cx="3125645" cy="207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82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ars.els-cdn.com/content/image/1-s2.0-S0960077900001090-gr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383119"/>
            <a:ext cx="2520280" cy="242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44624"/>
            <a:ext cx="72818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Complex systems &amp; </a:t>
            </a:r>
          </a:p>
          <a:p>
            <a:pPr algn="ctr"/>
            <a:r>
              <a:rPr lang="en-GB" sz="2800" b="1" dirty="0">
                <a:solidFill>
                  <a:srgbClr val="0000CC"/>
                </a:solidFill>
              </a:rPr>
              <a:t>non-linear dynamics</a:t>
            </a: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323528" y="1412776"/>
            <a:ext cx="3240360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itchFamily="34" charset="0"/>
              <a:buChar char="•"/>
            </a:pPr>
            <a:r>
              <a:rPr lang="en-GB" sz="2000" dirty="0"/>
              <a:t>Complex systems show emergent collective dynamics.</a:t>
            </a:r>
          </a:p>
          <a:p>
            <a:pPr marL="342900" indent="-342900">
              <a:spcAft>
                <a:spcPts val="1800"/>
              </a:spcAft>
              <a:buFont typeface="Arial" pitchFamily="34" charset="0"/>
              <a:buChar char="•"/>
            </a:pPr>
            <a:r>
              <a:rPr lang="en-GB" sz="2000" dirty="0"/>
              <a:t>Non-linear – feedback important.</a:t>
            </a:r>
          </a:p>
          <a:p>
            <a:pPr marL="342900" indent="-342900">
              <a:spcAft>
                <a:spcPts val="1800"/>
              </a:spcAft>
              <a:buFont typeface="Arial" pitchFamily="34" charset="0"/>
              <a:buChar char="•"/>
            </a:pPr>
            <a:r>
              <a:rPr lang="en-GB" sz="2000" dirty="0"/>
              <a:t>Low-dimensional – characterised by a few </a:t>
            </a:r>
            <a:r>
              <a:rPr lang="en-GB" sz="2000" i="1" dirty="0"/>
              <a:t>order parameters.</a:t>
            </a:r>
          </a:p>
          <a:p>
            <a:pPr marL="342900" indent="-342900">
              <a:spcAft>
                <a:spcPts val="1800"/>
              </a:spcAft>
              <a:buFont typeface="Arial" pitchFamily="34" charset="0"/>
              <a:buChar char="•"/>
            </a:pPr>
            <a:r>
              <a:rPr lang="en-GB" sz="2000" dirty="0"/>
              <a:t>May not be predictable (chaos, </a:t>
            </a:r>
            <a:r>
              <a:rPr lang="en-GB" sz="2000" dirty="0" err="1"/>
              <a:t>stochasticity</a:t>
            </a:r>
            <a:r>
              <a:rPr lang="en-GB" sz="2000" dirty="0"/>
              <a:t>).</a:t>
            </a:r>
          </a:p>
        </p:txBody>
      </p:sp>
      <p:pic>
        <p:nvPicPr>
          <p:cNvPr id="26626" name="Picture 2" descr="http://www.allatsea.net/southeast/wp-content/uploads/2012/07/PROTIPS_LorenzAttractor-e13426510836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34552"/>
            <a:ext cx="2532931" cy="233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://3.bp.blogspot.com/_PLjNWOu-Zn0/SsuvWz6GQII/AAAAAAAAA_g/r9hPoGbF3oA/s400/strange+attrac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64938"/>
            <a:ext cx="2592288" cy="27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0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79475" y="313492"/>
            <a:ext cx="7281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sz="2800" b="1" dirty="0">
                <a:solidFill>
                  <a:srgbClr val="0000CC"/>
                </a:solidFill>
              </a:rPr>
              <a:t>Simplification essential</a:t>
            </a: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395536" y="2708920"/>
            <a:ext cx="54457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sz="2000" dirty="0"/>
              <a:t>“</a:t>
            </a:r>
            <a:r>
              <a:rPr lang="en-GB" sz="2000" i="1" dirty="0"/>
              <a:t>All models are wrong, but some are useful.</a:t>
            </a:r>
            <a:r>
              <a:rPr lang="en-GB" sz="2000" dirty="0"/>
              <a:t>”</a:t>
            </a:r>
          </a:p>
          <a:p>
            <a:endParaRPr lang="en-GB" sz="2000" dirty="0"/>
          </a:p>
          <a:p>
            <a:pPr algn="r"/>
            <a:r>
              <a:rPr lang="en-GB" sz="2000" dirty="0"/>
              <a:t>George E.P. Box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348880"/>
            <a:ext cx="2909409" cy="223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901740" y="6021288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art of modelling is knowing what to leave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7287788" y="4653136"/>
            <a:ext cx="1473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dirty="0"/>
              <a:t>René Magritte</a:t>
            </a:r>
          </a:p>
        </p:txBody>
      </p:sp>
    </p:spTree>
    <p:extLst>
      <p:ext uri="{BB962C8B-B14F-4D97-AF65-F5344CB8AC3E}">
        <p14:creationId xmlns:p14="http://schemas.microsoft.com/office/powerpoint/2010/main" val="344278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3072"/>
          <p:cNvSpPr txBox="1">
            <a:spLocks noChangeArrowheads="1"/>
          </p:cNvSpPr>
          <p:nvPr/>
        </p:nvSpPr>
        <p:spPr bwMode="auto">
          <a:xfrm>
            <a:off x="827088" y="301625"/>
            <a:ext cx="7164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800" b="1" dirty="0">
                <a:solidFill>
                  <a:srgbClr val="0033CC"/>
                </a:solidFill>
              </a:rPr>
              <a:t>Key uses of models</a:t>
            </a:r>
          </a:p>
        </p:txBody>
      </p:sp>
      <p:sp>
        <p:nvSpPr>
          <p:cNvPr id="24579" name="TextBox 3073"/>
          <p:cNvSpPr txBox="1">
            <a:spLocks noChangeArrowheads="1"/>
          </p:cNvSpPr>
          <p:nvPr/>
        </p:nvSpPr>
        <p:spPr bwMode="auto">
          <a:xfrm>
            <a:off x="611560" y="2492896"/>
            <a:ext cx="568863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2400"/>
              </a:spcAft>
            </a:pPr>
            <a:r>
              <a:rPr lang="en-GB" sz="2000" dirty="0"/>
              <a:t>Analysing data, interpreting pattern.</a:t>
            </a:r>
          </a:p>
          <a:p>
            <a:pPr eaLnBrk="1" hangingPunct="1">
              <a:spcAft>
                <a:spcPts val="2400"/>
              </a:spcAft>
            </a:pPr>
            <a:r>
              <a:rPr lang="en-GB" sz="2000" dirty="0"/>
              <a:t>Informing control policy design.</a:t>
            </a:r>
          </a:p>
          <a:p>
            <a:pPr eaLnBrk="1" hangingPunct="1">
              <a:spcAft>
                <a:spcPts val="2400"/>
              </a:spcAft>
            </a:pPr>
            <a:r>
              <a:rPr lang="en-GB" sz="2000" dirty="0"/>
              <a:t>(Prediction).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732240" y="1196752"/>
            <a:ext cx="2048959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30000" dirty="0">
                <a:solidFill>
                  <a:srgbClr val="008000"/>
                </a:solidFill>
                <a:latin typeface="Harrington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75090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11235</TotalTime>
  <Words>1371</Words>
  <Application>Microsoft Macintosh PowerPoint</Application>
  <PresentationFormat>On-screen Show (4:3)</PresentationFormat>
  <Paragraphs>303</Paragraphs>
  <Slides>43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Ariel</vt:lpstr>
      <vt:lpstr>Calibri</vt:lpstr>
      <vt:lpstr>Harrington</vt:lpstr>
      <vt:lpstr>Times New Roman</vt:lpstr>
      <vt:lpstr>Wingdings</vt:lpstr>
      <vt:lpstr>Arial</vt:lpstr>
      <vt:lpstr>Default Design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pandemic mitigation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DIDE, Imperial College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Professor Neil M. Ferguson</dc:creator>
  <cp:lastModifiedBy>Arinaminpathy, Nim</cp:lastModifiedBy>
  <cp:revision>503</cp:revision>
  <cp:lastPrinted>2013-07-14T21:25:33Z</cp:lastPrinted>
  <dcterms:created xsi:type="dcterms:W3CDTF">2002-07-15T10:49:08Z</dcterms:created>
  <dcterms:modified xsi:type="dcterms:W3CDTF">2017-10-12T13:45:35Z</dcterms:modified>
</cp:coreProperties>
</file>